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omments/modernComment_4ED_AA3E5A2E.xml" ContentType="application/vnd.ms-powerpoint.comment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845" r:id="rId5"/>
    <p:sldMasterId id="2147483849" r:id="rId6"/>
    <p:sldMasterId id="2147483856" r:id="rId7"/>
    <p:sldMasterId id="2147483869" r:id="rId8"/>
    <p:sldMasterId id="2147483889" r:id="rId9"/>
    <p:sldMasterId id="2147483904" r:id="rId10"/>
  </p:sldMasterIdLst>
  <p:notesMasterIdLst>
    <p:notesMasterId r:id="rId48"/>
  </p:notesMasterIdLst>
  <p:handoutMasterIdLst>
    <p:handoutMasterId r:id="rId49"/>
  </p:handoutMasterIdLst>
  <p:sldIdLst>
    <p:sldId id="1211" r:id="rId11"/>
    <p:sldId id="1227" r:id="rId12"/>
    <p:sldId id="1162" r:id="rId13"/>
    <p:sldId id="1230" r:id="rId14"/>
    <p:sldId id="1219" r:id="rId15"/>
    <p:sldId id="1235" r:id="rId16"/>
    <p:sldId id="1167" r:id="rId17"/>
    <p:sldId id="1190" r:id="rId18"/>
    <p:sldId id="1169" r:id="rId19"/>
    <p:sldId id="1236" r:id="rId20"/>
    <p:sldId id="1220" r:id="rId21"/>
    <p:sldId id="1192" r:id="rId22"/>
    <p:sldId id="1238" r:id="rId23"/>
    <p:sldId id="1209" r:id="rId24"/>
    <p:sldId id="1210" r:id="rId25"/>
    <p:sldId id="1264" r:id="rId26"/>
    <p:sldId id="1244" r:id="rId27"/>
    <p:sldId id="1250" r:id="rId28"/>
    <p:sldId id="1213" r:id="rId29"/>
    <p:sldId id="1214" r:id="rId30"/>
    <p:sldId id="1222" r:id="rId31"/>
    <p:sldId id="1200" r:id="rId32"/>
    <p:sldId id="1201" r:id="rId33"/>
    <p:sldId id="1203" r:id="rId34"/>
    <p:sldId id="1205" r:id="rId35"/>
    <p:sldId id="1254" r:id="rId36"/>
    <p:sldId id="1256" r:id="rId37"/>
    <p:sldId id="1208" r:id="rId38"/>
    <p:sldId id="1178" r:id="rId39"/>
    <p:sldId id="1221" r:id="rId40"/>
    <p:sldId id="1259" r:id="rId41"/>
    <p:sldId id="1257" r:id="rId42"/>
    <p:sldId id="1216" r:id="rId43"/>
    <p:sldId id="1272" r:id="rId44"/>
    <p:sldId id="1261" r:id="rId45"/>
    <p:sldId id="1226" r:id="rId46"/>
    <p:sldId id="271" r:id="rId47"/>
  </p:sldIdLst>
  <p:sldSz cx="9144000" cy="5143500" type="screen16x9"/>
  <p:notesSz cx="6858000" cy="1162050"/>
  <p:custDataLst>
    <p:tags r:id="rId50"/>
  </p:custDataLst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765403-A3F7-CCE0-ACEF-FAF399571298}" name="Liselot De Vlieger" initials="LDV" userId="S::u0125407@vives.be::9dc8346a-92bd-4610-b17b-9b6d56497391" providerId="AD"/>
  <p188:author id="{C00FFE27-4B4B-5AC1-48D0-08AE5831669F}" name="Filotas Theodosiou" initials="FT" userId="S::u0153325@vives.be::4d314f86-04bd-4c94-b8b5-e595c52c48e0" providerId="AD"/>
  <p188:author id="{D65D4D31-B7A6-123F-F0EF-F8122A564CEB}" name="Yves Sagaert" initials="YS" userId="S::u0138780@vives.be::d537b934-cd1f-40de-ad53-faf5ca99b979" providerId="AD"/>
  <p188:author id="{0453EE52-ECE8-6BDB-D139-6A45E96013F3}" name="k.pritularga" initials="k." userId="S::k.pritularga_lancaster.ac.uk#ext#@vivesonline.onmicrosoft.com::5a4928a7-c651-4f52-9927-f45cc6cf5f5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ja Gheysen" initials="FG" lastIdx="1" clrIdx="0">
    <p:extLst>
      <p:ext uri="{19B8F6BF-5375-455C-9EA6-DF929625EA0E}">
        <p15:presenceInfo xmlns:p15="http://schemas.microsoft.com/office/powerpoint/2012/main" userId="S::u0122453@vives.be::4f504d5d-4063-4abf-bba1-9a19824aa001" providerId="AD"/>
      </p:ext>
    </p:extLst>
  </p:cmAuthor>
  <p:cmAuthor id="2" name="Isabel Vanslembrouck" initials="IV" lastIdx="1" clrIdx="1">
    <p:extLst>
      <p:ext uri="{19B8F6BF-5375-455C-9EA6-DF929625EA0E}">
        <p15:presenceInfo xmlns:p15="http://schemas.microsoft.com/office/powerpoint/2012/main" userId="S::u0081506@vives.be::b0cc83a5-6eb0-47d0-b322-4e220641dc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978F"/>
    <a:srgbClr val="D9D9D9"/>
    <a:srgbClr val="FFFFFF"/>
    <a:srgbClr val="EAEFF2"/>
    <a:srgbClr val="279E27"/>
    <a:srgbClr val="224364"/>
    <a:srgbClr val="A2C2DC"/>
    <a:srgbClr val="303030"/>
    <a:srgbClr val="FF7F0E"/>
    <a:srgbClr val="536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78693" autoAdjust="0"/>
  </p:normalViewPr>
  <p:slideViewPr>
    <p:cSldViewPr snapToGrid="0">
      <p:cViewPr varScale="1">
        <p:scale>
          <a:sx n="102" d="100"/>
          <a:sy n="102" d="100"/>
        </p:scale>
        <p:origin x="58" y="5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notesMaster" Target="notesMasters/notesMaster1.xml"/><Relationship Id="rId56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handoutMaster" Target="handoutMasters/handoutMaster1.xml"/><Relationship Id="rId57" Type="http://schemas.microsoft.com/office/2018/10/relationships/authors" Target="author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otas Theodosiou" userId="4d314f86-04bd-4c94-b8b5-e595c52c48e0" providerId="ADAL" clId="{2E2CFC0D-5CF6-4725-85FE-8CEB0A0D74B4}"/>
    <pc:docChg chg="undo custSel addSld delSld">
      <pc:chgData name="Filotas Theodosiou" userId="4d314f86-04bd-4c94-b8b5-e595c52c48e0" providerId="ADAL" clId="{2E2CFC0D-5CF6-4725-85FE-8CEB0A0D74B4}" dt="2025-07-08T10:21:36.688" v="37" actId="47"/>
      <pc:docMkLst>
        <pc:docMk/>
      </pc:docMkLst>
      <pc:sldChg chg="del">
        <pc:chgData name="Filotas Theodosiou" userId="4d314f86-04bd-4c94-b8b5-e595c52c48e0" providerId="ADAL" clId="{2E2CFC0D-5CF6-4725-85FE-8CEB0A0D74B4}" dt="2025-07-08T10:20:28.027" v="4" actId="47"/>
        <pc:sldMkLst>
          <pc:docMk/>
          <pc:sldMk cId="2138436761" sldId="1166"/>
        </pc:sldMkLst>
      </pc:sldChg>
      <pc:sldChg chg="del">
        <pc:chgData name="Filotas Theodosiou" userId="4d314f86-04bd-4c94-b8b5-e595c52c48e0" providerId="ADAL" clId="{2E2CFC0D-5CF6-4725-85FE-8CEB0A0D74B4}" dt="2025-07-08T10:20:33.455" v="6" actId="47"/>
        <pc:sldMkLst>
          <pc:docMk/>
          <pc:sldMk cId="2341321349" sldId="1170"/>
        </pc:sldMkLst>
      </pc:sldChg>
      <pc:sldChg chg="del">
        <pc:chgData name="Filotas Theodosiou" userId="4d314f86-04bd-4c94-b8b5-e595c52c48e0" providerId="ADAL" clId="{2E2CFC0D-5CF6-4725-85FE-8CEB0A0D74B4}" dt="2025-07-08T10:20:38.315" v="7" actId="47"/>
        <pc:sldMkLst>
          <pc:docMk/>
          <pc:sldMk cId="3633476008" sldId="1171"/>
        </pc:sldMkLst>
      </pc:sldChg>
      <pc:sldChg chg="del">
        <pc:chgData name="Filotas Theodosiou" userId="4d314f86-04bd-4c94-b8b5-e595c52c48e0" providerId="ADAL" clId="{2E2CFC0D-5CF6-4725-85FE-8CEB0A0D74B4}" dt="2025-07-08T10:20:51.724" v="14" actId="47"/>
        <pc:sldMkLst>
          <pc:docMk/>
          <pc:sldMk cId="2374693799" sldId="1173"/>
        </pc:sldMkLst>
      </pc:sldChg>
      <pc:sldChg chg="del">
        <pc:chgData name="Filotas Theodosiou" userId="4d314f86-04bd-4c94-b8b5-e595c52c48e0" providerId="ADAL" clId="{2E2CFC0D-5CF6-4725-85FE-8CEB0A0D74B4}" dt="2025-07-08T10:21:14.185" v="27" actId="47"/>
        <pc:sldMkLst>
          <pc:docMk/>
          <pc:sldMk cId="482699641" sldId="1177"/>
        </pc:sldMkLst>
      </pc:sldChg>
      <pc:sldChg chg="del">
        <pc:chgData name="Filotas Theodosiou" userId="4d314f86-04bd-4c94-b8b5-e595c52c48e0" providerId="ADAL" clId="{2E2CFC0D-5CF6-4725-85FE-8CEB0A0D74B4}" dt="2025-07-08T10:21:21.654" v="30" actId="47"/>
        <pc:sldMkLst>
          <pc:docMk/>
          <pc:sldMk cId="1923510237" sldId="1182"/>
        </pc:sldMkLst>
      </pc:sldChg>
      <pc:sldChg chg="del">
        <pc:chgData name="Filotas Theodosiou" userId="4d314f86-04bd-4c94-b8b5-e595c52c48e0" providerId="ADAL" clId="{2E2CFC0D-5CF6-4725-85FE-8CEB0A0D74B4}" dt="2025-07-08T10:21:36.688" v="37" actId="47"/>
        <pc:sldMkLst>
          <pc:docMk/>
          <pc:sldMk cId="2181325341" sldId="1184"/>
        </pc:sldMkLst>
      </pc:sldChg>
      <pc:sldChg chg="del">
        <pc:chgData name="Filotas Theodosiou" userId="4d314f86-04bd-4c94-b8b5-e595c52c48e0" providerId="ADAL" clId="{2E2CFC0D-5CF6-4725-85FE-8CEB0A0D74B4}" dt="2025-07-08T10:20:46.210" v="10" actId="47"/>
        <pc:sldMkLst>
          <pc:docMk/>
          <pc:sldMk cId="987349544" sldId="1198"/>
        </pc:sldMkLst>
      </pc:sldChg>
      <pc:sldChg chg="del">
        <pc:chgData name="Filotas Theodosiou" userId="4d314f86-04bd-4c94-b8b5-e595c52c48e0" providerId="ADAL" clId="{2E2CFC0D-5CF6-4725-85FE-8CEB0A0D74B4}" dt="2025-07-08T10:21:17.686" v="29" actId="47"/>
        <pc:sldMkLst>
          <pc:docMk/>
          <pc:sldMk cId="2561299242" sldId="1207"/>
        </pc:sldMkLst>
      </pc:sldChg>
      <pc:sldChg chg="del">
        <pc:chgData name="Filotas Theodosiou" userId="4d314f86-04bd-4c94-b8b5-e595c52c48e0" providerId="ADAL" clId="{2E2CFC0D-5CF6-4725-85FE-8CEB0A0D74B4}" dt="2025-07-08T10:20:57.776" v="19" actId="47"/>
        <pc:sldMkLst>
          <pc:docMk/>
          <pc:sldMk cId="4049077289" sldId="1212"/>
        </pc:sldMkLst>
      </pc:sldChg>
      <pc:sldChg chg="del">
        <pc:chgData name="Filotas Theodosiou" userId="4d314f86-04bd-4c94-b8b5-e595c52c48e0" providerId="ADAL" clId="{2E2CFC0D-5CF6-4725-85FE-8CEB0A0D74B4}" dt="2025-07-08T10:21:28.480" v="34" actId="47"/>
        <pc:sldMkLst>
          <pc:docMk/>
          <pc:sldMk cId="1027071355" sldId="1218"/>
        </pc:sldMkLst>
      </pc:sldChg>
      <pc:sldChg chg="del">
        <pc:chgData name="Filotas Theodosiou" userId="4d314f86-04bd-4c94-b8b5-e595c52c48e0" providerId="ADAL" clId="{2E2CFC0D-5CF6-4725-85FE-8CEB0A0D74B4}" dt="2025-07-08T10:21:32.930" v="36" actId="47"/>
        <pc:sldMkLst>
          <pc:docMk/>
          <pc:sldMk cId="2828149000" sldId="1225"/>
        </pc:sldMkLst>
      </pc:sldChg>
      <pc:sldChg chg="del">
        <pc:chgData name="Filotas Theodosiou" userId="4d314f86-04bd-4c94-b8b5-e595c52c48e0" providerId="ADAL" clId="{2E2CFC0D-5CF6-4725-85FE-8CEB0A0D74B4}" dt="2025-07-08T10:20:17.551" v="0" actId="47"/>
        <pc:sldMkLst>
          <pc:docMk/>
          <pc:sldMk cId="647119076" sldId="1228"/>
        </pc:sldMkLst>
      </pc:sldChg>
      <pc:sldChg chg="del">
        <pc:chgData name="Filotas Theodosiou" userId="4d314f86-04bd-4c94-b8b5-e595c52c48e0" providerId="ADAL" clId="{2E2CFC0D-5CF6-4725-85FE-8CEB0A0D74B4}" dt="2025-07-08T10:20:23.775" v="1" actId="47"/>
        <pc:sldMkLst>
          <pc:docMk/>
          <pc:sldMk cId="1213921912" sldId="1229"/>
        </pc:sldMkLst>
      </pc:sldChg>
      <pc:sldChg chg="del">
        <pc:chgData name="Filotas Theodosiou" userId="4d314f86-04bd-4c94-b8b5-e595c52c48e0" providerId="ADAL" clId="{2E2CFC0D-5CF6-4725-85FE-8CEB0A0D74B4}" dt="2025-07-08T10:20:24.994" v="3" actId="47"/>
        <pc:sldMkLst>
          <pc:docMk/>
          <pc:sldMk cId="74423146" sldId="1232"/>
        </pc:sldMkLst>
      </pc:sldChg>
      <pc:sldChg chg="del">
        <pc:chgData name="Filotas Theodosiou" userId="4d314f86-04bd-4c94-b8b5-e595c52c48e0" providerId="ADAL" clId="{2E2CFC0D-5CF6-4725-85FE-8CEB0A0D74B4}" dt="2025-07-08T10:20:24.227" v="2" actId="47"/>
        <pc:sldMkLst>
          <pc:docMk/>
          <pc:sldMk cId="185386173" sldId="1233"/>
        </pc:sldMkLst>
      </pc:sldChg>
      <pc:sldChg chg="del">
        <pc:chgData name="Filotas Theodosiou" userId="4d314f86-04bd-4c94-b8b5-e595c52c48e0" providerId="ADAL" clId="{2E2CFC0D-5CF6-4725-85FE-8CEB0A0D74B4}" dt="2025-07-08T10:20:28.970" v="5" actId="47"/>
        <pc:sldMkLst>
          <pc:docMk/>
          <pc:sldMk cId="1531997331" sldId="1234"/>
        </pc:sldMkLst>
      </pc:sldChg>
      <pc:sldChg chg="del">
        <pc:chgData name="Filotas Theodosiou" userId="4d314f86-04bd-4c94-b8b5-e595c52c48e0" providerId="ADAL" clId="{2E2CFC0D-5CF6-4725-85FE-8CEB0A0D74B4}" dt="2025-07-08T10:20:39.720" v="9" actId="47"/>
        <pc:sldMkLst>
          <pc:docMk/>
          <pc:sldMk cId="1566002580" sldId="1237"/>
        </pc:sldMkLst>
      </pc:sldChg>
      <pc:sldChg chg="del">
        <pc:chgData name="Filotas Theodosiou" userId="4d314f86-04bd-4c94-b8b5-e595c52c48e0" providerId="ADAL" clId="{2E2CFC0D-5CF6-4725-85FE-8CEB0A0D74B4}" dt="2025-07-08T10:20:46.872" v="11" actId="47"/>
        <pc:sldMkLst>
          <pc:docMk/>
          <pc:sldMk cId="3953244237" sldId="1241"/>
        </pc:sldMkLst>
      </pc:sldChg>
      <pc:sldChg chg="del">
        <pc:chgData name="Filotas Theodosiou" userId="4d314f86-04bd-4c94-b8b5-e595c52c48e0" providerId="ADAL" clId="{2E2CFC0D-5CF6-4725-85FE-8CEB0A0D74B4}" dt="2025-07-08T10:20:47.595" v="12" actId="47"/>
        <pc:sldMkLst>
          <pc:docMk/>
          <pc:sldMk cId="2600027144" sldId="1242"/>
        </pc:sldMkLst>
      </pc:sldChg>
      <pc:sldChg chg="del">
        <pc:chgData name="Filotas Theodosiou" userId="4d314f86-04bd-4c94-b8b5-e595c52c48e0" providerId="ADAL" clId="{2E2CFC0D-5CF6-4725-85FE-8CEB0A0D74B4}" dt="2025-07-08T10:20:55.434" v="15" actId="47"/>
        <pc:sldMkLst>
          <pc:docMk/>
          <pc:sldMk cId="2863010182" sldId="1245"/>
        </pc:sldMkLst>
      </pc:sldChg>
      <pc:sldChg chg="del">
        <pc:chgData name="Filotas Theodosiou" userId="4d314f86-04bd-4c94-b8b5-e595c52c48e0" providerId="ADAL" clId="{2E2CFC0D-5CF6-4725-85FE-8CEB0A0D74B4}" dt="2025-07-08T10:20:58.275" v="20" actId="47"/>
        <pc:sldMkLst>
          <pc:docMk/>
          <pc:sldMk cId="1785654901" sldId="1247"/>
        </pc:sldMkLst>
      </pc:sldChg>
      <pc:sldChg chg="del">
        <pc:chgData name="Filotas Theodosiou" userId="4d314f86-04bd-4c94-b8b5-e595c52c48e0" providerId="ADAL" clId="{2E2CFC0D-5CF6-4725-85FE-8CEB0A0D74B4}" dt="2025-07-08T10:20:56.071" v="16" actId="47"/>
        <pc:sldMkLst>
          <pc:docMk/>
          <pc:sldMk cId="3084910139" sldId="1248"/>
        </pc:sldMkLst>
      </pc:sldChg>
      <pc:sldChg chg="add del">
        <pc:chgData name="Filotas Theodosiou" userId="4d314f86-04bd-4c94-b8b5-e595c52c48e0" providerId="ADAL" clId="{2E2CFC0D-5CF6-4725-85FE-8CEB0A0D74B4}" dt="2025-07-08T10:21:01.956" v="23" actId="47"/>
        <pc:sldMkLst>
          <pc:docMk/>
          <pc:sldMk cId="2824595078" sldId="1250"/>
        </pc:sldMkLst>
      </pc:sldChg>
      <pc:sldChg chg="del">
        <pc:chgData name="Filotas Theodosiou" userId="4d314f86-04bd-4c94-b8b5-e595c52c48e0" providerId="ADAL" clId="{2E2CFC0D-5CF6-4725-85FE-8CEB0A0D74B4}" dt="2025-07-08T10:21:08.060" v="25" actId="47"/>
        <pc:sldMkLst>
          <pc:docMk/>
          <pc:sldMk cId="3724288442" sldId="1251"/>
        </pc:sldMkLst>
      </pc:sldChg>
      <pc:sldChg chg="del">
        <pc:chgData name="Filotas Theodosiou" userId="4d314f86-04bd-4c94-b8b5-e595c52c48e0" providerId="ADAL" clId="{2E2CFC0D-5CF6-4725-85FE-8CEB0A0D74B4}" dt="2025-07-08T10:21:05.773" v="24" actId="47"/>
        <pc:sldMkLst>
          <pc:docMk/>
          <pc:sldMk cId="2234759507" sldId="1252"/>
        </pc:sldMkLst>
      </pc:sldChg>
      <pc:sldChg chg="del">
        <pc:chgData name="Filotas Theodosiou" userId="4d314f86-04bd-4c94-b8b5-e595c52c48e0" providerId="ADAL" clId="{2E2CFC0D-5CF6-4725-85FE-8CEB0A0D74B4}" dt="2025-07-08T10:21:11.960" v="26" actId="47"/>
        <pc:sldMkLst>
          <pc:docMk/>
          <pc:sldMk cId="4236152290" sldId="1253"/>
        </pc:sldMkLst>
      </pc:sldChg>
      <pc:sldChg chg="del">
        <pc:chgData name="Filotas Theodosiou" userId="4d314f86-04bd-4c94-b8b5-e595c52c48e0" providerId="ADAL" clId="{2E2CFC0D-5CF6-4725-85FE-8CEB0A0D74B4}" dt="2025-07-08T10:21:14.801" v="28" actId="47"/>
        <pc:sldMkLst>
          <pc:docMk/>
          <pc:sldMk cId="646654961" sldId="1255"/>
        </pc:sldMkLst>
      </pc:sldChg>
      <pc:sldChg chg="del">
        <pc:chgData name="Filotas Theodosiou" userId="4d314f86-04bd-4c94-b8b5-e595c52c48e0" providerId="ADAL" clId="{2E2CFC0D-5CF6-4725-85FE-8CEB0A0D74B4}" dt="2025-07-08T10:21:22.848" v="31" actId="47"/>
        <pc:sldMkLst>
          <pc:docMk/>
          <pc:sldMk cId="2171449007" sldId="1260"/>
        </pc:sldMkLst>
      </pc:sldChg>
      <pc:sldChg chg="del">
        <pc:chgData name="Filotas Theodosiou" userId="4d314f86-04bd-4c94-b8b5-e595c52c48e0" providerId="ADAL" clId="{2E2CFC0D-5CF6-4725-85FE-8CEB0A0D74B4}" dt="2025-07-08T10:20:38.897" v="8" actId="47"/>
        <pc:sldMkLst>
          <pc:docMk/>
          <pc:sldMk cId="3389735787" sldId="1262"/>
        </pc:sldMkLst>
      </pc:sldChg>
      <pc:sldChg chg="del">
        <pc:chgData name="Filotas Theodosiou" userId="4d314f86-04bd-4c94-b8b5-e595c52c48e0" providerId="ADAL" clId="{2E2CFC0D-5CF6-4725-85FE-8CEB0A0D74B4}" dt="2025-07-08T10:20:49.199" v="13" actId="47"/>
        <pc:sldMkLst>
          <pc:docMk/>
          <pc:sldMk cId="3875521141" sldId="1263"/>
        </pc:sldMkLst>
      </pc:sldChg>
      <pc:sldChg chg="del">
        <pc:chgData name="Filotas Theodosiou" userId="4d314f86-04bd-4c94-b8b5-e595c52c48e0" providerId="ADAL" clId="{2E2CFC0D-5CF6-4725-85FE-8CEB0A0D74B4}" dt="2025-07-08T10:20:56.717" v="17" actId="47"/>
        <pc:sldMkLst>
          <pc:docMk/>
          <pc:sldMk cId="2077217607" sldId="1265"/>
        </pc:sldMkLst>
      </pc:sldChg>
      <pc:sldChg chg="del">
        <pc:chgData name="Filotas Theodosiou" userId="4d314f86-04bd-4c94-b8b5-e595c52c48e0" providerId="ADAL" clId="{2E2CFC0D-5CF6-4725-85FE-8CEB0A0D74B4}" dt="2025-07-08T10:20:58.841" v="21" actId="47"/>
        <pc:sldMkLst>
          <pc:docMk/>
          <pc:sldMk cId="2917924386" sldId="1266"/>
        </pc:sldMkLst>
      </pc:sldChg>
      <pc:sldChg chg="del">
        <pc:chgData name="Filotas Theodosiou" userId="4d314f86-04bd-4c94-b8b5-e595c52c48e0" providerId="ADAL" clId="{2E2CFC0D-5CF6-4725-85FE-8CEB0A0D74B4}" dt="2025-07-08T10:20:57.299" v="18" actId="47"/>
        <pc:sldMkLst>
          <pc:docMk/>
          <pc:sldMk cId="1640789554" sldId="1267"/>
        </pc:sldMkLst>
      </pc:sldChg>
      <pc:sldChg chg="del">
        <pc:chgData name="Filotas Theodosiou" userId="4d314f86-04bd-4c94-b8b5-e595c52c48e0" providerId="ADAL" clId="{2E2CFC0D-5CF6-4725-85FE-8CEB0A0D74B4}" dt="2025-07-08T10:21:24.397" v="32" actId="47"/>
        <pc:sldMkLst>
          <pc:docMk/>
          <pc:sldMk cId="1365828489" sldId="1268"/>
        </pc:sldMkLst>
      </pc:sldChg>
      <pc:sldChg chg="del">
        <pc:chgData name="Filotas Theodosiou" userId="4d314f86-04bd-4c94-b8b5-e595c52c48e0" providerId="ADAL" clId="{2E2CFC0D-5CF6-4725-85FE-8CEB0A0D74B4}" dt="2025-07-08T10:21:26.952" v="33" actId="47"/>
        <pc:sldMkLst>
          <pc:docMk/>
          <pc:sldMk cId="852821111" sldId="1269"/>
        </pc:sldMkLst>
      </pc:sldChg>
      <pc:sldChg chg="del">
        <pc:chgData name="Filotas Theodosiou" userId="4d314f86-04bd-4c94-b8b5-e595c52c48e0" providerId="ADAL" clId="{2E2CFC0D-5CF6-4725-85FE-8CEB0A0D74B4}" dt="2025-07-08T10:21:31.315" v="35" actId="47"/>
        <pc:sldMkLst>
          <pc:docMk/>
          <pc:sldMk cId="2934990297" sldId="1271"/>
        </pc:sldMkLst>
      </pc:sldChg>
    </pc:docChg>
  </pc:docChgLst>
</pc:chgInfo>
</file>

<file path=ppt/comments/modernComment_4ED_AA3E5A2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E8BEE4F-8EB4-46BC-872C-06870D6D411C}" authorId="{0453EE52-ECE8-6BDB-D139-6A45E96013F3}" created="2025-06-20T11:40:54.20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56213038" sldId="1261"/>
      <ac:spMk id="3" creationId="{0DAA77C5-6779-7DFF-7B22-6C8C86956705}"/>
      <ac:txMk cp="0" len="47">
        <ac:context len="48" hash="4170261236"/>
      </ac:txMk>
    </ac:txMkLst>
    <p188:pos x="1951611" y="504622"/>
    <p188:txBody>
      <a:bodyPr/>
      <a:lstStyle/>
      <a:p>
        <a:r>
          <a:rPr lang="nl-NL"/>
          <a:t>Kandrika agrees this 110%!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3A012-3121-1949-925A-25660477A3A1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C550C-A10E-5946-9FBC-97939084284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C299B-B7CE-DE41-BE40-55F57D861C99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655B2-F135-8D49-9646-EB9F99387E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" name="Google Shape;4689;g13a98ea5f44_2_2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Ok. So hi everyone. My name is Fil and I am a data scientist slash applied researchers at VIVES University in Belgium.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First of all, thanks Mitchell and everyone who contributed into organizing this super interesting workshop!!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My talk will also be on Smooth but from the pythonic side.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How we have successfully integrated it into python. To be honest I prefer the the world “translation” over integration  but you can pick anyone you want.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So this is joint work from the team: Me, Ivan and Leonidas </a:t>
            </a:r>
            <a:r>
              <a:rPr lang="en-US" dirty="0" err="1"/>
              <a:t>Tsaprounis</a:t>
            </a:r>
            <a:r>
              <a:rPr lang="en-US" dirty="0"/>
              <a:t>, a data scientist based in London.</a:t>
            </a:r>
          </a:p>
        </p:txBody>
      </p:sp>
      <p:sp>
        <p:nvSpPr>
          <p:cNvPr id="4690" name="Google Shape;4690;g13a98ea5f44_2_2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Ok, fast forward 2024, Dijon France. Wine instead of beer this time.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We acknowledged that our predictions were correct and we agreed to start working on the translation of smooth.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7653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So what is Smooth? </a:t>
            </a:r>
            <a:r>
              <a:rPr lang="en-US" sz="5400" dirty="0" err="1"/>
              <a:t>Kandrika</a:t>
            </a:r>
            <a:r>
              <a:rPr lang="en-US" sz="5400" dirty="0"/>
              <a:t> gave an excellent presentation on it so I wont spend a lot of time here.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In short, it is based on ADAM, The Augmented Dynamic Adaptive Model.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Adaptive for changing parameters over time, dynamic, well ok, time series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And augmented because it includes </a:t>
            </a:r>
            <a:r>
              <a:rPr lang="en-US" sz="5400" dirty="0" err="1"/>
              <a:t>adddtional</a:t>
            </a:r>
            <a:r>
              <a:rPr lang="en-US" sz="5400" dirty="0"/>
              <a:t> features over ETS and ARIMA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5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In a couple of words, it unifies core statistical models. But again please refer either to </a:t>
            </a:r>
            <a:r>
              <a:rPr lang="en-US" sz="5400" dirty="0" err="1"/>
              <a:t>Kandrika</a:t>
            </a:r>
            <a:r>
              <a:rPr lang="en-US" sz="5400" dirty="0"/>
              <a:t> or Ivan’s monogram which you can find here.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2898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Instead, I briefly touch on some differences between R and Python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Then I describe how try to unify the two language in Smooth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What we learnt while doing that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And finally we conclude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431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Ok, lets first touch on a topic that was super hot some years ago on the data science community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2600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On the other hand you have python, which is more algorithmic modelling. Its more on how do I find function f taking x and mapping it to y.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It’s a more production-ready language given its all around and not mainly focused on statistics.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Currently its loved by data </a:t>
            </a:r>
            <a:r>
              <a:rPr lang="en-US" sz="5400" dirty="0" err="1"/>
              <a:t>scients</a:t>
            </a:r>
            <a:r>
              <a:rPr lang="en-US" sz="5400" dirty="0"/>
              <a:t> thanks to excellent work on packages like pandas and </a:t>
            </a:r>
            <a:r>
              <a:rPr lang="en-US" sz="5400" dirty="0" err="1"/>
              <a:t>numpy</a:t>
            </a:r>
            <a:r>
              <a:rPr lang="en-US" sz="5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On the downside given that </a:t>
            </a:r>
            <a:r>
              <a:rPr lang="en-US" sz="5400" dirty="0" err="1"/>
              <a:t>itsalogirhtmic</a:t>
            </a:r>
            <a:r>
              <a:rPr lang="en-US" sz="5400" dirty="0"/>
              <a:t> culture its statistical frameworks are not so well established, especially for forecasting.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Yes there are some very good implementations but not on R level I would say.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8991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On a more modelling side. When we want to develop a package in R we usually follow a bottom-up function oriented approach.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If you disagree with that its totally fine, its not a rule but a more generic framework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(</a:t>
            </a:r>
            <a:r>
              <a:rPr lang="en-US" sz="5400" dirty="0" err="1"/>
              <a:t>expxlain</a:t>
            </a:r>
            <a:r>
              <a:rPr lang="en-US" sz="5400" dirty="0"/>
              <a:t> the graph)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So what we are doing is </a:t>
            </a:r>
            <a:r>
              <a:rPr lang="en-US" sz="5400" dirty="0" err="1"/>
              <a:t>streamling</a:t>
            </a:r>
            <a:r>
              <a:rPr lang="en-US" sz="5400" dirty="0"/>
              <a:t> </a:t>
            </a:r>
            <a:r>
              <a:rPr lang="en-US" sz="5400" dirty="0" err="1"/>
              <a:t>function.s</a:t>
            </a:r>
            <a:r>
              <a:rPr lang="en-US" sz="5400" dirty="0"/>
              <a:t> one after the </a:t>
            </a:r>
            <a:r>
              <a:rPr lang="en-US" sz="5400" dirty="0" err="1"/>
              <a:t>the</a:t>
            </a:r>
            <a:r>
              <a:rPr lang="en-US" sz="5400" dirty="0"/>
              <a:t> other until we get the output.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There is no universal </a:t>
            </a:r>
            <a:r>
              <a:rPr lang="en-US" sz="5400" dirty="0" err="1"/>
              <a:t>api</a:t>
            </a:r>
            <a:r>
              <a:rPr lang="en-US" sz="5400" dirty="0"/>
              <a:t> structure, an excellent statistical toolbox is integrated and the language is optimized internally for complex tasks such as vectorization </a:t>
            </a:r>
            <a:r>
              <a:rPr lang="en-US" sz="5400" dirty="0" err="1"/>
              <a:t>etc</a:t>
            </a:r>
            <a:endParaRPr lang="en-US" sz="5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Classes are supported but not essential so we don’t use them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3904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On the other hand, python is object oriented. When we develop a package we mainly follow a top-down approach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(explain it)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There is strong </a:t>
            </a:r>
            <a:r>
              <a:rPr lang="en-US" sz="5400" dirty="0" err="1"/>
              <a:t>api</a:t>
            </a:r>
            <a:r>
              <a:rPr lang="en-US" sz="5400" dirty="0"/>
              <a:t> structure, given the popularity of </a:t>
            </a:r>
            <a:r>
              <a:rPr lang="en-US" sz="5400" dirty="0" err="1"/>
              <a:t>sklearn</a:t>
            </a:r>
            <a:r>
              <a:rPr lang="en-US" sz="540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And as mentioned, it’s a general purpose library that is so great because of the great packages its build on.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For example </a:t>
            </a:r>
            <a:r>
              <a:rPr lang="en-US" sz="5400" dirty="0" err="1"/>
              <a:t>numpy</a:t>
            </a:r>
            <a:r>
              <a:rPr lang="en-US" sz="5400" dirty="0"/>
              <a:t>, uses the same principle for vectorized operations as the internals of R.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2615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I have some examples here on different APIs from packages in R and python.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You can clearly see the different APIs, the different initializations, other takes </a:t>
            </a:r>
            <a:r>
              <a:rPr lang="en-US" sz="5400" dirty="0" err="1"/>
              <a:t>dataframes</a:t>
            </a:r>
            <a:r>
              <a:rPr lang="en-US" sz="5400" dirty="0"/>
              <a:t> with multiple time series, other singles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We have fit/predict forecast etc.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Then we have merlion which has their own unique </a:t>
            </a:r>
            <a:r>
              <a:rPr lang="en-US" sz="5400" dirty="0" err="1"/>
              <a:t>api</a:t>
            </a:r>
            <a:r>
              <a:rPr lang="en-US" sz="5400" dirty="0"/>
              <a:t> which is kind of weird but this is just my opinion so excuse me for that.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8006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Instead I assume the answer is yes and turn the focus of the rest of the presentation on how we tend to bridge this gap on Smooth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5700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Ok, how we try to unify the two language in Smooth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4441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First of all, this is Smooth’s ecosystem as </a:t>
            </a:r>
            <a:r>
              <a:rPr lang="en-US" sz="5400" dirty="0" err="1"/>
              <a:t>Kandrika</a:t>
            </a:r>
            <a:r>
              <a:rPr lang="en-US" sz="5400" dirty="0"/>
              <a:t> explained.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In the middle we have ADAM core, then we have some subclasses in the pythonic </a:t>
            </a:r>
            <a:r>
              <a:rPr lang="en-US" sz="5400" dirty="0" err="1"/>
              <a:t>argo</a:t>
            </a:r>
            <a:r>
              <a:rPr lang="en-US" sz="5400" dirty="0"/>
              <a:t> which are referred to the different models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And finally we have methods arguments utility functions for these subclasses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(give some examples)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54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An implementation of the thing within the same module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8881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Second question is; why a single function, you can use some model-specific </a:t>
            </a:r>
            <a:r>
              <a:rPr lang="en-US" sz="5400" dirty="0" err="1"/>
              <a:t>c++</a:t>
            </a:r>
            <a:r>
              <a:rPr lang="en-US" sz="5400" dirty="0"/>
              <a:t> functions instead.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Which is what the </a:t>
            </a:r>
            <a:r>
              <a:rPr lang="en-US" sz="5400" dirty="0" err="1"/>
              <a:t>nixtla</a:t>
            </a:r>
            <a:r>
              <a:rPr lang="en-US" sz="5400" dirty="0"/>
              <a:t> </a:t>
            </a:r>
            <a:r>
              <a:rPr lang="en-US" sz="5400" dirty="0" err="1"/>
              <a:t>guyes</a:t>
            </a:r>
            <a:r>
              <a:rPr lang="en-US" sz="5400" dirty="0"/>
              <a:t> are doing in </a:t>
            </a:r>
            <a:r>
              <a:rPr lang="en-US" sz="5400" dirty="0" err="1"/>
              <a:t>statsforecast</a:t>
            </a:r>
            <a:r>
              <a:rPr lang="en-US" sz="5400" dirty="0"/>
              <a:t> and would be interested in learning details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The answer that Ivan gives: “it was not fun”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And he sat down and wrote a generic core for all functions.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“I am sure you have seen this emoji”, I don’t know what to say.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69188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Anyways so back to the ecosystem. What we can do is change our core here, with this: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82207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With this C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27807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What does that mean, is that the backend should guarantee identical results + provide the speed benefits that offers to R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1849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Ok so when I agreed to take on the interface translation I was not informed that </a:t>
            </a:r>
            <a:r>
              <a:rPr lang="en-US" sz="5400" dirty="0" err="1"/>
              <a:t>adam</a:t>
            </a:r>
            <a:r>
              <a:rPr lang="en-US" sz="5400" dirty="0"/>
              <a:t> was like 11k lines of code.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Adam only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So yea, thanks for that. It took a while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56052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l-BE" sz="5400" dirty="0" err="1"/>
              <a:t>Finally</a:t>
            </a:r>
            <a:r>
              <a:rPr lang="nl-BE" sz="5400" dirty="0"/>
              <a:t>, to easily build the python project without doing any gcc / cmake magic, we use </a:t>
            </a:r>
            <a:r>
              <a:rPr lang="nl-BE" sz="5400" b="1" dirty="0"/>
              <a:t>scikit-build</a:t>
            </a:r>
            <a:r>
              <a:rPr lang="nl-BE" sz="5400" dirty="0"/>
              <a:t>. With scikit-build the full project becomes pip-installable!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90623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C0255-FDF0-D735-2658-B7CE8C773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CA01037-20F8-FDEE-24E7-AFDE61FBC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8AFFB43-F547-076A-6C15-43C962E3F5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Yes, this is what it looks like.</a:t>
            </a:r>
            <a:endParaRPr lang="nl-BE" sz="5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D7EFC0-CCCF-A436-19A2-90BC58E0F4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30207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C0255-FDF0-D735-2658-B7CE8C773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CA01037-20F8-FDEE-24E7-AFDE61FBC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8AFFB43-F547-076A-6C15-43C962E3F5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The only difference is that Leo is the guy organized this whole thing.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But it works, so no further comments here</a:t>
            </a:r>
            <a:endParaRPr lang="nl-BE" sz="5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D7EFC0-CCCF-A436-19A2-90BC58E0F4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1832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Explain it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61312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explain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82336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/>
              <a:t>Time depends on total paths sampled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/>
              <a:t>Increasing the number of paths lower CRPS.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/>
              <a:t>KDE adds extra computation cost but gives better performance </a:t>
            </a:r>
            <a:endParaRPr lang="nl-BE" sz="540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78412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/>
              <a:t>Time depends on total paths sampled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/>
              <a:t>Increasing the number of paths lower CRPS.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/>
              <a:t>KDE adds extra computation cost but gives better performance </a:t>
            </a:r>
            <a:endParaRPr lang="nl-BE" sz="540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87363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Why we do that? We ensure 100% functionality and this makes it very easy to add new features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05580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And ended up with a highly pythonic structure.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It follows the </a:t>
            </a:r>
            <a:r>
              <a:rPr lang="en-US" sz="5400" dirty="0" err="1"/>
              <a:t>sklearn</a:t>
            </a:r>
            <a:r>
              <a:rPr lang="en-US" sz="5400" dirty="0"/>
              <a:t> guidelines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Its better organized (you can see the smaller utility functions)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We have better error handling and </a:t>
            </a:r>
            <a:r>
              <a:rPr lang="en-US" sz="5400" dirty="0" err="1"/>
              <a:t>excelent</a:t>
            </a:r>
            <a:r>
              <a:rPr lang="en-US" sz="5400" dirty="0"/>
              <a:t> documentation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19349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Ok, while it super fast to make it, it was not 100% accurate. Agents, right?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So we did our manual </a:t>
            </a:r>
            <a:r>
              <a:rPr lang="en-US" sz="5400" dirty="0" err="1"/>
              <a:t>adjustemnts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5660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And this is where we are at the moment.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The main components are integrated. You can see the </a:t>
            </a:r>
            <a:r>
              <a:rPr lang="en-US" sz="5400" dirty="0" err="1"/>
              <a:t>sklearn</a:t>
            </a:r>
            <a:r>
              <a:rPr lang="en-US" sz="5400" dirty="0"/>
              <a:t> based </a:t>
            </a:r>
            <a:r>
              <a:rPr lang="en-US" sz="5400" dirty="0" err="1"/>
              <a:t>api</a:t>
            </a:r>
            <a:r>
              <a:rPr lang="en-US" sz="5400" dirty="0"/>
              <a:t>, the R-level parameter control.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We fit on model per time series, similar to 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ETS works fine, and its relative easy to add new features.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You can just translate the interface for ARIMA which is only something like one million lines of Ivan’s code.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84495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This is a quick example of the two languages side by side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You can see we have the exact same results and the exact same parameters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26856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Ok, to conclude, some lessons we learnt while we were cooking this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92662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So yeah, pair cursor with sonnet 4 or </a:t>
            </a:r>
            <a:r>
              <a:rPr lang="en-US" sz="5400" dirty="0" err="1"/>
              <a:t>gemini</a:t>
            </a:r>
            <a:r>
              <a:rPr lang="en-US" sz="5400" dirty="0"/>
              <a:t> 2.5 pro and you have your toolbox.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8997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So instead of usual workflow I described before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5265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We go to this test-heavy approach where </a:t>
            </a:r>
            <a:r>
              <a:rPr lang="en-US" sz="5400" dirty="0" err="1"/>
              <a:t>eash</a:t>
            </a:r>
            <a:r>
              <a:rPr lang="en-US" sz="5400" dirty="0"/>
              <a:t> translated function is tested both automatically and by manual inspection before committing.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And yeah, I keep forget to commit so I add this here to assist.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98151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What I can tell you is all the trouble I had with type </a:t>
            </a:r>
            <a:r>
              <a:rPr lang="en-US" sz="5400" dirty="0" err="1"/>
              <a:t>converstion</a:t>
            </a:r>
            <a:r>
              <a:rPr lang="en-US" sz="5400" dirty="0"/>
              <a:t> for CARMA and the gazillion of errors I had. But at least stuff now works.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79573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And all </a:t>
            </a:r>
            <a:r>
              <a:rPr lang="en-US" sz="5400"/>
              <a:t>of </a:t>
            </a:r>
            <a:r>
              <a:rPr lang="en-US" sz="5400" dirty="0"/>
              <a:t>these, only if Ivan stops integrating new stuff</a:t>
            </a:r>
            <a:r>
              <a:rPr lang="en-US" sz="5400"/>
              <a:t>.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763291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5400" dirty="0"/>
              <a:t>And to conclude…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02501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6" name="Google Shape;4826;g13b0d8494c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7" name="Google Shape;4827;g13b0d8494c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6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io.be/en/about-us/make-appointment-one-our-business-advisors" TargetMode="Externa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074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474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8-7-2025</a:t>
            </a:fld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1289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798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roo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8-7-2025</a:t>
            </a:fld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02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010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9786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54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082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831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9872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1227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5963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3083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5358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 Presentatie">
  <p:cSld name="Start Presentatie">
    <p:bg>
      <p:bgPr>
        <a:blipFill dpi="0" rotWithShape="1">
          <a:blip r:embed="rId2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1943099" y="577215"/>
            <a:ext cx="6876759" cy="480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Quattrocento Sans"/>
              <a:buNone/>
              <a:defRPr sz="2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1321958" y="853372"/>
            <a:ext cx="324000" cy="5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1" name="Google Shape;81;p14"/>
          <p:cNvGrpSpPr/>
          <p:nvPr/>
        </p:nvGrpSpPr>
        <p:grpSpPr>
          <a:xfrm>
            <a:off x="9143999" y="1"/>
            <a:ext cx="2694818" cy="5143499"/>
            <a:chOff x="12220433" y="1"/>
            <a:chExt cx="3593091" cy="6857999"/>
          </a:xfrm>
        </p:grpSpPr>
        <p:sp>
          <p:nvSpPr>
            <p:cNvPr id="82" name="Google Shape;82;p14"/>
            <p:cNvSpPr/>
            <p:nvPr/>
          </p:nvSpPr>
          <p:spPr>
            <a:xfrm>
              <a:off x="12220433" y="1"/>
              <a:ext cx="3593091" cy="6857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08000" rIns="0" bIns="10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" sz="10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AFBEELDING INVOEGEN/OPMAKEN</a:t>
              </a:r>
              <a:endParaRPr sz="1100"/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12403012" y="53525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1</a:t>
              </a:r>
              <a:endParaRPr sz="1100"/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12687184" y="535256"/>
              <a:ext cx="3126340" cy="6580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Wanneer nodig, verwijder de bestaande afbeelding d.m.v. de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‘Backspace toets’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Klik op het pictogram om een nieuwe afbeelding in te voegen </a:t>
              </a:r>
              <a:r>
                <a:rPr lang="nl" sz="800" b="0" i="1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(zie onderstaand vb)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of ga naar Invoegen &gt; Afbeeldingen.</a:t>
              </a:r>
              <a:endParaRPr sz="1100"/>
            </a:p>
          </p:txBody>
        </p:sp>
        <p:grpSp>
          <p:nvGrpSpPr>
            <p:cNvPr id="85" name="Google Shape;85;p14"/>
            <p:cNvGrpSpPr/>
            <p:nvPr/>
          </p:nvGrpSpPr>
          <p:grpSpPr>
            <a:xfrm>
              <a:off x="12673102" y="1209303"/>
              <a:ext cx="294789" cy="346676"/>
              <a:chOff x="14466489" y="1001522"/>
              <a:chExt cx="290627" cy="341782"/>
            </a:xfrm>
          </p:grpSpPr>
          <p:sp>
            <p:nvSpPr>
              <p:cNvPr id="86" name="Google Shape;86;p14"/>
              <p:cNvSpPr/>
              <p:nvPr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81818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7" name="Google Shape;87;p14"/>
              <p:cNvSpPr/>
              <p:nvPr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8" name="Google Shape;88;p14"/>
              <p:cNvSpPr/>
              <p:nvPr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/>
                <a:ahLst/>
                <a:cxnLst/>
                <a:rect l="l" t="t" r="r" b="b"/>
                <a:pathLst>
                  <a:path w="168558" h="147459" extrusionOk="0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9" name="Google Shape;89;p14"/>
              <p:cNvSpPr/>
              <p:nvPr/>
            </p:nvSpPr>
            <p:spPr>
              <a:xfrm>
                <a:off x="14601150" y="1145314"/>
                <a:ext cx="155966" cy="116816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cxnSp>
            <p:nvCxnSpPr>
              <p:cNvPr id="90" name="Google Shape;90;p14"/>
              <p:cNvCxnSpPr/>
              <p:nvPr/>
            </p:nvCxnSpPr>
            <p:spPr>
              <a:xfrm>
                <a:off x="14637490" y="1308665"/>
                <a:ext cx="83286" cy="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91" name="Google Shape;91;p14"/>
              <p:cNvCxnSpPr>
                <a:stCxn id="89" idx="2"/>
              </p:cNvCxnSpPr>
              <p:nvPr/>
            </p:nvCxnSpPr>
            <p:spPr>
              <a:xfrm flipH="1">
                <a:off x="14678833" y="1262130"/>
                <a:ext cx="300" cy="4350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92" name="Google Shape;92;p14"/>
            <p:cNvSpPr/>
            <p:nvPr/>
          </p:nvSpPr>
          <p:spPr>
            <a:xfrm>
              <a:off x="12403012" y="165812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2</a:t>
              </a:r>
              <a:endParaRPr sz="1100"/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12687184" y="1658127"/>
              <a:ext cx="2944682" cy="326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Selecteer de gewenste afbeelding</a:t>
              </a:r>
              <a:b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en klik 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‘Invoegen’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grpSp>
          <p:nvGrpSpPr>
            <p:cNvPr id="94" name="Google Shape;94;p14"/>
            <p:cNvGrpSpPr/>
            <p:nvPr/>
          </p:nvGrpSpPr>
          <p:grpSpPr>
            <a:xfrm>
              <a:off x="12695280" y="2092702"/>
              <a:ext cx="825500" cy="209550"/>
              <a:chOff x="13504624" y="2482850"/>
              <a:chExt cx="825500" cy="209550"/>
            </a:xfrm>
          </p:grpSpPr>
          <p:sp>
            <p:nvSpPr>
              <p:cNvPr id="95" name="Google Shape;95;p14"/>
              <p:cNvSpPr/>
              <p:nvPr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>
                <a:solidFill>
                  <a:srgbClr val="0B7ED9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Invoegen</a:t>
                </a:r>
                <a:endParaRPr sz="1100"/>
              </a:p>
            </p:txBody>
          </p:sp>
          <p:cxnSp>
            <p:nvCxnSpPr>
              <p:cNvPr id="96" name="Google Shape;96;p14"/>
              <p:cNvCxnSpPr/>
              <p:nvPr/>
            </p:nvCxnSpPr>
            <p:spPr>
              <a:xfrm>
                <a:off x="14155269" y="2515250"/>
                <a:ext cx="0" cy="142717"/>
              </a:xfrm>
              <a:prstGeom prst="straightConnector1">
                <a:avLst/>
              </a:prstGeom>
              <a:noFill/>
              <a:ln w="9525" cap="flat" cmpd="sng">
                <a:solidFill>
                  <a:srgbClr val="44546A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97" name="Google Shape;97;p14"/>
              <p:cNvSpPr/>
              <p:nvPr/>
            </p:nvSpPr>
            <p:spPr>
              <a:xfrm rot="10800000">
                <a:off x="14196089" y="2566904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7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98" name="Google Shape;98;p14"/>
            <p:cNvSpPr/>
            <p:nvPr/>
          </p:nvSpPr>
          <p:spPr>
            <a:xfrm>
              <a:off x="12403012" y="243823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3</a:t>
              </a:r>
              <a:endParaRPr sz="1100"/>
            </a:p>
          </p:txBody>
        </p:sp>
        <p:sp>
          <p:nvSpPr>
            <p:cNvPr id="99" name="Google Shape;99;p14"/>
            <p:cNvSpPr/>
            <p:nvPr/>
          </p:nvSpPr>
          <p:spPr>
            <a:xfrm>
              <a:off x="12687183" y="2438232"/>
              <a:ext cx="3126341" cy="462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Klik met de rechter muisknop op de miniatuurweergave van de dia aan de linkerkant van het scherm en kies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‘Dia herstellen’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12403012" y="400889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4</a:t>
              </a:r>
              <a:endParaRPr sz="1100"/>
            </a:p>
          </p:txBody>
        </p:sp>
        <p:sp>
          <p:nvSpPr>
            <p:cNvPr id="101" name="Google Shape;101;p14"/>
            <p:cNvSpPr/>
            <p:nvPr/>
          </p:nvSpPr>
          <p:spPr>
            <a:xfrm>
              <a:off x="12687184" y="4008892"/>
              <a:ext cx="2944682" cy="979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Om de afbeelding te schalen of bij te snijden, ga naar de tab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‘Hulpmiddelen voor afbeeldingen - Opmaak’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en klik op de knop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‘Bijsnijden’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Schaal met de bolletjes de afbeelding en met de hoekjes het afbeeldingskader.</a:t>
              </a:r>
              <a:endParaRPr sz="1100"/>
            </a:p>
          </p:txBody>
        </p:sp>
        <p:grpSp>
          <p:nvGrpSpPr>
            <p:cNvPr id="102" name="Google Shape;102;p14"/>
            <p:cNvGrpSpPr/>
            <p:nvPr/>
          </p:nvGrpSpPr>
          <p:grpSpPr>
            <a:xfrm>
              <a:off x="12598305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103" name="Google Shape;103;p14"/>
              <p:cNvGrpSpPr/>
              <p:nvPr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04" name="Google Shape;104;p14"/>
                <p:cNvGrpSpPr/>
                <p:nvPr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05" name="Google Shape;105;p14"/>
                  <p:cNvGrpSpPr/>
                  <p:nvPr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06" name="Google Shape;106;p14"/>
                    <p:cNvSpPr/>
                    <p:nvPr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>
                      <a:solidFill>
                        <a:srgbClr val="818181"/>
                      </a:solidFill>
                      <a:prstDash val="dash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107" name="Google Shape;107;p14"/>
                    <p:cNvSpPr/>
                    <p:nvPr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12700" cap="flat" cmpd="sng">
                      <a:solidFill>
                        <a:srgbClr val="81818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108" name="Google Shape;108;p14"/>
                    <p:cNvSpPr/>
                    <p:nvPr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txBody>
                    <a:bodyPr spcFirstLastPara="1" wrap="square" lIns="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</p:grpSp>
              <p:pic>
                <p:nvPicPr>
                  <p:cNvPr id="109" name="Google Shape;109;p14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0" name="Google Shape;110;p14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111" name="Google Shape;111;p14"/>
                <p:cNvGrpSpPr/>
                <p:nvPr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2" name="Google Shape;112;p14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13" name="Google Shape;113;p14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grpSp>
              <p:nvGrpSpPr>
                <p:cNvPr id="114" name="Google Shape;114;p14"/>
                <p:cNvGrpSpPr/>
                <p:nvPr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5" name="Google Shape;115;p14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16" name="Google Shape;116;p14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</p:grpSp>
          <p:sp>
            <p:nvSpPr>
              <p:cNvPr id="117" name="Google Shape;117;p14"/>
              <p:cNvSpPr/>
              <p:nvPr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Bijsnijden</a:t>
                </a:r>
                <a:endParaRPr sz="1100"/>
              </a:p>
            </p:txBody>
          </p:sp>
          <p:sp>
            <p:nvSpPr>
              <p:cNvPr id="118" name="Google Shape;118;p14"/>
              <p:cNvSpPr/>
              <p:nvPr/>
            </p:nvSpPr>
            <p:spPr>
              <a:xfrm rot="10800000">
                <a:off x="12950688" y="4093726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81818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119" name="Google Shape;119;p14"/>
            <p:cNvSpPr/>
            <p:nvPr/>
          </p:nvSpPr>
          <p:spPr>
            <a:xfrm>
              <a:off x="12690104" y="3112347"/>
              <a:ext cx="1239216" cy="719917"/>
            </a:xfrm>
            <a:prstGeom prst="rect">
              <a:avLst/>
            </a:prstGeom>
            <a:solidFill>
              <a:srgbClr val="ECECEC"/>
            </a:solidFill>
            <a:ln w="12700" cap="flat" cmpd="sng">
              <a:solidFill>
                <a:srgbClr val="D3D3D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400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1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20" name="Google Shape;120;p14"/>
            <p:cNvGrpSpPr/>
            <p:nvPr/>
          </p:nvGrpSpPr>
          <p:grpSpPr>
            <a:xfrm>
              <a:off x="13521121" y="3391865"/>
              <a:ext cx="1222990" cy="563933"/>
              <a:chOff x="-2485819" y="3399207"/>
              <a:chExt cx="1222990" cy="563933"/>
            </a:xfrm>
          </p:grpSpPr>
          <p:sp>
            <p:nvSpPr>
              <p:cNvPr id="121" name="Google Shape;121;p14"/>
              <p:cNvSpPr/>
              <p:nvPr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D1D1D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2" name="Google Shape;122;p14"/>
              <p:cNvSpPr/>
              <p:nvPr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123" name="Google Shape;123;p14"/>
              <p:cNvGrpSpPr/>
              <p:nvPr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24" name="Google Shape;124;p14"/>
                <p:cNvSpPr/>
                <p:nvPr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81818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00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6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5" name="Google Shape;125;p14"/>
                <p:cNvSpPr/>
                <p:nvPr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6" name="Google Shape;126;p14"/>
                <p:cNvSpPr/>
                <p:nvPr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7" name="Google Shape;127;p14"/>
                <p:cNvSpPr/>
                <p:nvPr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8" name="Google Shape;128;p14"/>
                <p:cNvSpPr/>
                <p:nvPr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9" name="Google Shape;129;p14"/>
                <p:cNvSpPr/>
                <p:nvPr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grpSp>
            <p:nvGrpSpPr>
              <p:cNvPr id="130" name="Google Shape;130;p14"/>
              <p:cNvGrpSpPr/>
              <p:nvPr/>
            </p:nvGrpSpPr>
            <p:grpSpPr>
              <a:xfrm>
                <a:off x="-2463904" y="3680944"/>
                <a:ext cx="207219" cy="237490"/>
                <a:chOff x="12835752" y="3926551"/>
                <a:chExt cx="537889" cy="616458"/>
              </a:xfrm>
            </p:grpSpPr>
            <p:grpSp>
              <p:nvGrpSpPr>
                <p:cNvPr id="131" name="Google Shape;131;p14"/>
                <p:cNvGrpSpPr/>
                <p:nvPr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32" name="Google Shape;132;p14"/>
                  <p:cNvSpPr/>
                  <p:nvPr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lt1"/>
                  </a:solidFill>
                  <a:ln w="12700" cap="flat" cmpd="sng">
                    <a:solidFill>
                      <a:srgbClr val="81818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8100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600" b="0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3" name="Google Shape;133;p14"/>
                  <p:cNvSpPr/>
                  <p:nvPr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4" name="Google Shape;134;p14"/>
                  <p:cNvSpPr/>
                  <p:nvPr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5" name="Google Shape;135;p14"/>
                  <p:cNvSpPr/>
                  <p:nvPr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6" name="Google Shape;136;p14"/>
                  <p:cNvSpPr/>
                  <p:nvPr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7" name="Google Shape;137;p14"/>
                  <p:cNvSpPr/>
                  <p:nvPr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sp>
              <p:nvSpPr>
                <p:cNvPr id="138" name="Google Shape;138;p14"/>
                <p:cNvSpPr/>
                <p:nvPr/>
              </p:nvSpPr>
              <p:spPr>
                <a:xfrm rot="-396292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>
                  <a:solidFill>
                    <a:srgbClr val="4D82B8"/>
                  </a:solidFill>
                  <a:prstDash val="solid"/>
                  <a:round/>
                  <a:headEnd type="stealth" w="med" len="med"/>
                  <a:tailEnd type="none" w="sm" len="sm"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139" name="Google Shape;139;p14"/>
              <p:cNvSpPr txBox="1"/>
              <p:nvPr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Indeling</a:t>
                </a:r>
                <a:endParaRPr sz="1100"/>
              </a:p>
            </p:txBody>
          </p:sp>
          <p:sp>
            <p:nvSpPr>
              <p:cNvPr id="140" name="Google Shape;140;p14"/>
              <p:cNvSpPr txBox="1"/>
              <p:nvPr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Dia Herstellen</a:t>
                </a:r>
                <a:endParaRPr sz="1100"/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-1360391" y="3783140"/>
                <a:ext cx="9756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880280" h="1624084" extrusionOk="0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135000" tIns="135000" rIns="135000" bIns="135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142" name="Google Shape;142;p14"/>
          <p:cNvSpPr txBox="1">
            <a:spLocks noGrp="1"/>
          </p:cNvSpPr>
          <p:nvPr>
            <p:ph type="body" idx="1"/>
          </p:nvPr>
        </p:nvSpPr>
        <p:spPr>
          <a:xfrm>
            <a:off x="1943099" y="1404406"/>
            <a:ext cx="2593524" cy="23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1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1" name="Google Shape;161;p14"/>
          <p:cNvSpPr>
            <a:spLocks noGrp="1"/>
          </p:cNvSpPr>
          <p:nvPr>
            <p:ph type="pic" idx="2"/>
          </p:nvPr>
        </p:nvSpPr>
        <p:spPr>
          <a:xfrm>
            <a:off x="1943099" y="1997329"/>
            <a:ext cx="7200901" cy="3146171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48338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rizontale voorstelling">
  <p:cSld name="Horizontale voorstelling">
    <p:spTree>
      <p:nvGrpSpPr>
        <p:cNvPr id="1" name="Shape 2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" name="Google Shape;2561;p43"/>
          <p:cNvSpPr>
            <a:spLocks noGrp="1"/>
          </p:cNvSpPr>
          <p:nvPr>
            <p:ph type="pic" idx="2"/>
          </p:nvPr>
        </p:nvSpPr>
        <p:spPr>
          <a:xfrm>
            <a:off x="1943099" y="1997330"/>
            <a:ext cx="7200900" cy="3146171"/>
          </a:xfrm>
          <a:prstGeom prst="rect">
            <a:avLst/>
          </a:prstGeom>
          <a:solidFill>
            <a:srgbClr val="D7D6CA"/>
          </a:solidFill>
          <a:ln>
            <a:noFill/>
          </a:ln>
        </p:spPr>
      </p:sp>
      <p:sp>
        <p:nvSpPr>
          <p:cNvPr id="2562" name="Google Shape;2562;p43"/>
          <p:cNvSpPr txBox="1">
            <a:spLocks noGrp="1"/>
          </p:cNvSpPr>
          <p:nvPr>
            <p:ph type="body" idx="1"/>
          </p:nvPr>
        </p:nvSpPr>
        <p:spPr>
          <a:xfrm>
            <a:off x="5246596" y="635284"/>
            <a:ext cx="1954588" cy="270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 i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64" name="Google Shape;2564;p43"/>
          <p:cNvSpPr txBox="1">
            <a:spLocks noGrp="1"/>
          </p:cNvSpPr>
          <p:nvPr>
            <p:ph type="body" idx="3"/>
          </p:nvPr>
        </p:nvSpPr>
        <p:spPr>
          <a:xfrm>
            <a:off x="5246596" y="996507"/>
            <a:ext cx="1363080" cy="270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 i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65" name="Google Shape;2565;p43"/>
          <p:cNvSpPr txBox="1">
            <a:spLocks noGrp="1"/>
          </p:cNvSpPr>
          <p:nvPr>
            <p:ph type="title"/>
          </p:nvPr>
        </p:nvSpPr>
        <p:spPr>
          <a:xfrm>
            <a:off x="1638591" y="633449"/>
            <a:ext cx="2846641" cy="361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66" name="Google Shape;2566;p43"/>
          <p:cNvSpPr/>
          <p:nvPr/>
        </p:nvSpPr>
        <p:spPr>
          <a:xfrm>
            <a:off x="1188371" y="870821"/>
            <a:ext cx="243000" cy="35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67" name="Google Shape;2567;p43"/>
          <p:cNvSpPr txBox="1">
            <a:spLocks noGrp="1"/>
          </p:cNvSpPr>
          <p:nvPr>
            <p:ph type="body" idx="4"/>
          </p:nvPr>
        </p:nvSpPr>
        <p:spPr>
          <a:xfrm>
            <a:off x="1638591" y="994672"/>
            <a:ext cx="2846641" cy="23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1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568" name="Google Shape;2568;p43"/>
          <p:cNvGrpSpPr/>
          <p:nvPr/>
        </p:nvGrpSpPr>
        <p:grpSpPr>
          <a:xfrm>
            <a:off x="9143999" y="1"/>
            <a:ext cx="2694818" cy="5143499"/>
            <a:chOff x="12220433" y="1"/>
            <a:chExt cx="3593091" cy="6857999"/>
          </a:xfrm>
        </p:grpSpPr>
        <p:sp>
          <p:nvSpPr>
            <p:cNvPr id="2569" name="Google Shape;2569;p43"/>
            <p:cNvSpPr/>
            <p:nvPr/>
          </p:nvSpPr>
          <p:spPr>
            <a:xfrm>
              <a:off x="12220433" y="1"/>
              <a:ext cx="3593091" cy="6857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08000" rIns="0" bIns="10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" sz="1000" b="1" i="0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AFBEELDING INVOEGEN/OPMAKEN</a:t>
              </a:r>
              <a:endParaRPr sz="1100"/>
            </a:p>
          </p:txBody>
        </p:sp>
        <p:sp>
          <p:nvSpPr>
            <p:cNvPr id="2570" name="Google Shape;2570;p43"/>
            <p:cNvSpPr/>
            <p:nvPr/>
          </p:nvSpPr>
          <p:spPr>
            <a:xfrm>
              <a:off x="12403012" y="53525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1</a:t>
              </a:r>
              <a:endParaRPr sz="1100"/>
            </a:p>
          </p:txBody>
        </p:sp>
        <p:sp>
          <p:nvSpPr>
            <p:cNvPr id="2571" name="Google Shape;2571;p43"/>
            <p:cNvSpPr/>
            <p:nvPr/>
          </p:nvSpPr>
          <p:spPr>
            <a:xfrm>
              <a:off x="12687184" y="535256"/>
              <a:ext cx="3126340" cy="6580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Wanneer nodig, verwijder de bestaande afbeelding d.m.v. de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‘Backspace toets’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Klik op het pictogram om een nieuwe afbeelding in te voegen </a:t>
              </a:r>
              <a:r>
                <a:rPr lang="nl" sz="800" b="0" i="1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(zie onderstaand vb)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of ga naar Invoegen &gt; Afbeeldingen.</a:t>
              </a:r>
              <a:endParaRPr sz="1100"/>
            </a:p>
          </p:txBody>
        </p:sp>
        <p:grpSp>
          <p:nvGrpSpPr>
            <p:cNvPr id="2572" name="Google Shape;2572;p43"/>
            <p:cNvGrpSpPr/>
            <p:nvPr/>
          </p:nvGrpSpPr>
          <p:grpSpPr>
            <a:xfrm>
              <a:off x="12673102" y="1209303"/>
              <a:ext cx="294789" cy="346676"/>
              <a:chOff x="14466489" y="1001522"/>
              <a:chExt cx="290627" cy="341782"/>
            </a:xfrm>
          </p:grpSpPr>
          <p:sp>
            <p:nvSpPr>
              <p:cNvPr id="2573" name="Google Shape;2573;p43"/>
              <p:cNvSpPr/>
              <p:nvPr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81818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4" name="Google Shape;2574;p43"/>
              <p:cNvSpPr/>
              <p:nvPr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5" name="Google Shape;2575;p43"/>
              <p:cNvSpPr/>
              <p:nvPr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/>
                <a:ahLst/>
                <a:cxnLst/>
                <a:rect l="l" t="t" r="r" b="b"/>
                <a:pathLst>
                  <a:path w="168558" h="147459" extrusionOk="0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6" name="Google Shape;2576;p43"/>
              <p:cNvSpPr/>
              <p:nvPr/>
            </p:nvSpPr>
            <p:spPr>
              <a:xfrm>
                <a:off x="14601150" y="1145314"/>
                <a:ext cx="155966" cy="116816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cxnSp>
            <p:nvCxnSpPr>
              <p:cNvPr id="2577" name="Google Shape;2577;p43"/>
              <p:cNvCxnSpPr/>
              <p:nvPr/>
            </p:nvCxnSpPr>
            <p:spPr>
              <a:xfrm>
                <a:off x="14637490" y="1308665"/>
                <a:ext cx="83286" cy="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78" name="Google Shape;2578;p43"/>
              <p:cNvCxnSpPr>
                <a:stCxn id="2576" idx="2"/>
              </p:cNvCxnSpPr>
              <p:nvPr/>
            </p:nvCxnSpPr>
            <p:spPr>
              <a:xfrm flipH="1">
                <a:off x="14678833" y="1262130"/>
                <a:ext cx="300" cy="4350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2579" name="Google Shape;2579;p43"/>
            <p:cNvSpPr/>
            <p:nvPr/>
          </p:nvSpPr>
          <p:spPr>
            <a:xfrm>
              <a:off x="12403012" y="165812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2</a:t>
              </a:r>
              <a:endParaRPr sz="1100"/>
            </a:p>
          </p:txBody>
        </p:sp>
        <p:sp>
          <p:nvSpPr>
            <p:cNvPr id="2580" name="Google Shape;2580;p43"/>
            <p:cNvSpPr/>
            <p:nvPr/>
          </p:nvSpPr>
          <p:spPr>
            <a:xfrm>
              <a:off x="12687184" y="1658127"/>
              <a:ext cx="2944682" cy="326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Selecteer de gewenste afbeelding</a:t>
              </a:r>
              <a:b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en klik 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‘Invoegen’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grpSp>
          <p:nvGrpSpPr>
            <p:cNvPr id="2581" name="Google Shape;2581;p43"/>
            <p:cNvGrpSpPr/>
            <p:nvPr/>
          </p:nvGrpSpPr>
          <p:grpSpPr>
            <a:xfrm>
              <a:off x="12695280" y="2092702"/>
              <a:ext cx="825500" cy="209550"/>
              <a:chOff x="13504624" y="2482850"/>
              <a:chExt cx="825500" cy="209550"/>
            </a:xfrm>
          </p:grpSpPr>
          <p:sp>
            <p:nvSpPr>
              <p:cNvPr id="2582" name="Google Shape;2582;p43"/>
              <p:cNvSpPr/>
              <p:nvPr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>
                <a:solidFill>
                  <a:srgbClr val="0B7ED9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Invoegen</a:t>
                </a:r>
                <a:endParaRPr sz="1100"/>
              </a:p>
            </p:txBody>
          </p:sp>
          <p:cxnSp>
            <p:nvCxnSpPr>
              <p:cNvPr id="2583" name="Google Shape;2583;p43"/>
              <p:cNvCxnSpPr/>
              <p:nvPr/>
            </p:nvCxnSpPr>
            <p:spPr>
              <a:xfrm>
                <a:off x="14155269" y="2515250"/>
                <a:ext cx="0" cy="142717"/>
              </a:xfrm>
              <a:prstGeom prst="straightConnector1">
                <a:avLst/>
              </a:prstGeom>
              <a:noFill/>
              <a:ln w="9525" cap="flat" cmpd="sng">
                <a:solidFill>
                  <a:srgbClr val="44546A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2584" name="Google Shape;2584;p43"/>
              <p:cNvSpPr/>
              <p:nvPr/>
            </p:nvSpPr>
            <p:spPr>
              <a:xfrm rot="10800000">
                <a:off x="14196089" y="2566904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7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585" name="Google Shape;2585;p43"/>
            <p:cNvSpPr/>
            <p:nvPr/>
          </p:nvSpPr>
          <p:spPr>
            <a:xfrm>
              <a:off x="12403012" y="243823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3</a:t>
              </a:r>
              <a:endParaRPr sz="1100"/>
            </a:p>
          </p:txBody>
        </p:sp>
        <p:sp>
          <p:nvSpPr>
            <p:cNvPr id="2586" name="Google Shape;2586;p43"/>
            <p:cNvSpPr/>
            <p:nvPr/>
          </p:nvSpPr>
          <p:spPr>
            <a:xfrm>
              <a:off x="12687183" y="2438232"/>
              <a:ext cx="3126341" cy="462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Klik met de rechter muisknop op de miniatuurweergave van de dia aan de linkerkant van het scherm en kies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‘Dia herstellen’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sp>
          <p:nvSpPr>
            <p:cNvPr id="2587" name="Google Shape;2587;p43"/>
            <p:cNvSpPr/>
            <p:nvPr/>
          </p:nvSpPr>
          <p:spPr>
            <a:xfrm>
              <a:off x="12403012" y="400889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4</a:t>
              </a:r>
              <a:endParaRPr sz="1100"/>
            </a:p>
          </p:txBody>
        </p:sp>
        <p:sp>
          <p:nvSpPr>
            <p:cNvPr id="2588" name="Google Shape;2588;p43"/>
            <p:cNvSpPr/>
            <p:nvPr/>
          </p:nvSpPr>
          <p:spPr>
            <a:xfrm>
              <a:off x="12687184" y="4008892"/>
              <a:ext cx="2944682" cy="979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Om de afbeelding te schalen of bij te snijden, ga naar de tab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‘Hulpmiddelen voor afbeeldingen - Opmaak’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en klik op de knop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‘Bijsnijden’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Schaal met de bolletjes de afbeelding en met de hoekjes het afbeeldingskader.</a:t>
              </a:r>
              <a:endParaRPr sz="1100"/>
            </a:p>
          </p:txBody>
        </p:sp>
        <p:grpSp>
          <p:nvGrpSpPr>
            <p:cNvPr id="2589" name="Google Shape;2589;p43"/>
            <p:cNvGrpSpPr/>
            <p:nvPr/>
          </p:nvGrpSpPr>
          <p:grpSpPr>
            <a:xfrm>
              <a:off x="12598305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590" name="Google Shape;2590;p43"/>
              <p:cNvGrpSpPr/>
              <p:nvPr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591" name="Google Shape;2591;p43"/>
                <p:cNvGrpSpPr/>
                <p:nvPr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592" name="Google Shape;2592;p43"/>
                  <p:cNvGrpSpPr/>
                  <p:nvPr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593" name="Google Shape;2593;p43"/>
                    <p:cNvSpPr/>
                    <p:nvPr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>
                      <a:solidFill>
                        <a:srgbClr val="818181"/>
                      </a:solidFill>
                      <a:prstDash val="dash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2594" name="Google Shape;2594;p43"/>
                    <p:cNvSpPr/>
                    <p:nvPr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12700" cap="flat" cmpd="sng">
                      <a:solidFill>
                        <a:srgbClr val="81818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2595" name="Google Shape;2595;p43"/>
                    <p:cNvSpPr/>
                    <p:nvPr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txBody>
                    <a:bodyPr spcFirstLastPara="1" wrap="square" lIns="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</p:grpSp>
              <p:pic>
                <p:nvPicPr>
                  <p:cNvPr id="2596" name="Google Shape;2596;p43"/>
                  <p:cNvPicPr preferRelativeResize="0"/>
                  <p:nvPr/>
                </p:nvPicPr>
                <p:blipFill rotWithShape="1">
                  <a:blip r:embed="rId2">
                    <a:alphaModFix/>
                  </a:blip>
                  <a:srcRect/>
                  <a:stretch/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2597" name="Google Shape;2597;p43"/>
                  <p:cNvPicPr preferRelativeResize="0"/>
                  <p:nvPr/>
                </p:nvPicPr>
                <p:blipFill rotWithShape="1">
                  <a:blip r:embed="rId2">
                    <a:alphaModFix/>
                  </a:blip>
                  <a:srcRect/>
                  <a:stretch/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2598" name="Google Shape;2598;p43"/>
                <p:cNvGrpSpPr/>
                <p:nvPr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599" name="Google Shape;2599;p43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00" name="Google Shape;2600;p43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grpSp>
              <p:nvGrpSpPr>
                <p:cNvPr id="2601" name="Google Shape;2601;p43"/>
                <p:cNvGrpSpPr/>
                <p:nvPr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602" name="Google Shape;2602;p43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03" name="Google Shape;2603;p43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</p:grpSp>
          <p:sp>
            <p:nvSpPr>
              <p:cNvPr id="2604" name="Google Shape;2604;p43"/>
              <p:cNvSpPr/>
              <p:nvPr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Bijsnijden</a:t>
                </a:r>
                <a:endParaRPr sz="1100"/>
              </a:p>
            </p:txBody>
          </p:sp>
          <p:sp>
            <p:nvSpPr>
              <p:cNvPr id="2605" name="Google Shape;2605;p43"/>
              <p:cNvSpPr/>
              <p:nvPr/>
            </p:nvSpPr>
            <p:spPr>
              <a:xfrm rot="10800000">
                <a:off x="12950688" y="4093726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81818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606" name="Google Shape;2606;p43"/>
            <p:cNvSpPr/>
            <p:nvPr/>
          </p:nvSpPr>
          <p:spPr>
            <a:xfrm>
              <a:off x="12690104" y="3112347"/>
              <a:ext cx="1239216" cy="719917"/>
            </a:xfrm>
            <a:prstGeom prst="rect">
              <a:avLst/>
            </a:prstGeom>
            <a:solidFill>
              <a:srgbClr val="ECECEC"/>
            </a:solidFill>
            <a:ln w="12700" cap="flat" cmpd="sng">
              <a:solidFill>
                <a:srgbClr val="D3D3D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400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607" name="Google Shape;2607;p43"/>
            <p:cNvGrpSpPr/>
            <p:nvPr/>
          </p:nvGrpSpPr>
          <p:grpSpPr>
            <a:xfrm>
              <a:off x="13521121" y="3391865"/>
              <a:ext cx="1222990" cy="563933"/>
              <a:chOff x="-2485819" y="3399207"/>
              <a:chExt cx="1222990" cy="563933"/>
            </a:xfrm>
          </p:grpSpPr>
          <p:sp>
            <p:nvSpPr>
              <p:cNvPr id="2608" name="Google Shape;2608;p43"/>
              <p:cNvSpPr/>
              <p:nvPr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D1D1D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609" name="Google Shape;2609;p43"/>
              <p:cNvSpPr/>
              <p:nvPr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2610" name="Google Shape;2610;p43"/>
              <p:cNvGrpSpPr/>
              <p:nvPr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611" name="Google Shape;2611;p43"/>
                <p:cNvSpPr/>
                <p:nvPr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81818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00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6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2" name="Google Shape;2612;p43"/>
                <p:cNvSpPr/>
                <p:nvPr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3" name="Google Shape;2613;p43"/>
                <p:cNvSpPr/>
                <p:nvPr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4" name="Google Shape;2614;p43"/>
                <p:cNvSpPr/>
                <p:nvPr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5" name="Google Shape;2615;p43"/>
                <p:cNvSpPr/>
                <p:nvPr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6" name="Google Shape;2616;p43"/>
                <p:cNvSpPr/>
                <p:nvPr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grpSp>
            <p:nvGrpSpPr>
              <p:cNvPr id="2617" name="Google Shape;2617;p43"/>
              <p:cNvGrpSpPr/>
              <p:nvPr/>
            </p:nvGrpSpPr>
            <p:grpSpPr>
              <a:xfrm>
                <a:off x="-2463904" y="3680944"/>
                <a:ext cx="207219" cy="237490"/>
                <a:chOff x="12835752" y="3926551"/>
                <a:chExt cx="537889" cy="616458"/>
              </a:xfrm>
            </p:grpSpPr>
            <p:grpSp>
              <p:nvGrpSpPr>
                <p:cNvPr id="2618" name="Google Shape;2618;p43"/>
                <p:cNvGrpSpPr/>
                <p:nvPr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619" name="Google Shape;2619;p43"/>
                  <p:cNvSpPr/>
                  <p:nvPr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lt1"/>
                  </a:solidFill>
                  <a:ln w="12700" cap="flat" cmpd="sng">
                    <a:solidFill>
                      <a:srgbClr val="81818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8100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600" b="0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0" name="Google Shape;2620;p43"/>
                  <p:cNvSpPr/>
                  <p:nvPr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1" name="Google Shape;2621;p43"/>
                  <p:cNvSpPr/>
                  <p:nvPr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2" name="Google Shape;2622;p43"/>
                  <p:cNvSpPr/>
                  <p:nvPr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3" name="Google Shape;2623;p43"/>
                  <p:cNvSpPr/>
                  <p:nvPr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4" name="Google Shape;2624;p43"/>
                  <p:cNvSpPr/>
                  <p:nvPr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sp>
              <p:nvSpPr>
                <p:cNvPr id="2625" name="Google Shape;2625;p43"/>
                <p:cNvSpPr/>
                <p:nvPr/>
              </p:nvSpPr>
              <p:spPr>
                <a:xfrm rot="-396292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>
                  <a:solidFill>
                    <a:srgbClr val="4D82B8"/>
                  </a:solidFill>
                  <a:prstDash val="solid"/>
                  <a:round/>
                  <a:headEnd type="stealth" w="med" len="med"/>
                  <a:tailEnd type="none" w="sm" len="sm"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2626" name="Google Shape;2626;p43"/>
              <p:cNvSpPr txBox="1"/>
              <p:nvPr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Indeling</a:t>
                </a:r>
                <a:endParaRPr sz="1100"/>
              </a:p>
            </p:txBody>
          </p:sp>
          <p:sp>
            <p:nvSpPr>
              <p:cNvPr id="2627" name="Google Shape;2627;p43"/>
              <p:cNvSpPr txBox="1"/>
              <p:nvPr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Dia Herstellen</a:t>
                </a:r>
                <a:endParaRPr sz="1100"/>
              </a:p>
            </p:txBody>
          </p:sp>
          <p:sp>
            <p:nvSpPr>
              <p:cNvPr id="2628" name="Google Shape;2628;p43"/>
              <p:cNvSpPr/>
              <p:nvPr/>
            </p:nvSpPr>
            <p:spPr>
              <a:xfrm>
                <a:off x="-1360391" y="3783140"/>
                <a:ext cx="9756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880280" h="1624084" extrusionOk="0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135000" tIns="135000" rIns="135000" bIns="135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3484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554987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882872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3448986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023741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6766228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4001119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891C0-052E-4374-9F7B-8DF3098847EC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7621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88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83674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63966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3497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50247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65010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43397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08481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8433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48076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71626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55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363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41289912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1953121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171025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54818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737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8168576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18989928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_3/4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Afbeelding 4" descr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57864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0916" y="3085066"/>
            <a:ext cx="5320333" cy="7200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 b="1">
                <a:solidFill>
                  <a:srgbClr val="FFFFFF"/>
                </a:solidFill>
              </a:defRPr>
            </a:lvl1pPr>
            <a:lvl2pPr marL="0" indent="342900">
              <a:buSzTx/>
              <a:buFontTx/>
              <a:buNone/>
              <a:defRPr sz="1400" b="0">
                <a:solidFill>
                  <a:srgbClr val="FFFFFF"/>
                </a:solidFill>
              </a:defRPr>
            </a:lvl2pPr>
            <a:lvl3pPr marL="0" indent="685800">
              <a:buSzTx/>
              <a:buFontTx/>
              <a:buNone/>
              <a:defRPr sz="1400" b="0">
                <a:solidFill>
                  <a:srgbClr val="FFFFFF"/>
                </a:solidFill>
              </a:defRPr>
            </a:lvl3pPr>
            <a:lvl4pPr marL="0" indent="1028700">
              <a:buSzTx/>
              <a:buFontTx/>
              <a:buNone/>
              <a:defRPr sz="1400" b="0">
                <a:solidFill>
                  <a:srgbClr val="FFFFFF"/>
                </a:solidFill>
              </a:defRPr>
            </a:lvl4pPr>
            <a:lvl5pPr marL="0" indent="1371600">
              <a:buSzTx/>
              <a:buFontTx/>
              <a:buNone/>
              <a:defRPr sz="1400" b="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8" name="Afbeelding 9" descr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Tijdelijke aanduiding voor tekst 4"/>
          <p:cNvGrpSpPr/>
          <p:nvPr/>
        </p:nvGrpSpPr>
        <p:grpSpPr>
          <a:xfrm>
            <a:off x="6684929" y="759222"/>
            <a:ext cx="2459072" cy="930682"/>
            <a:chOff x="0" y="0"/>
            <a:chExt cx="2459071" cy="930680"/>
          </a:xfrm>
        </p:grpSpPr>
        <p:sp>
          <p:nvSpPr>
            <p:cNvPr id="19" name="Rectangle"/>
            <p:cNvSpPr/>
            <p:nvPr/>
          </p:nvSpPr>
          <p:spPr>
            <a:xfrm>
              <a:off x="-1" y="0"/>
              <a:ext cx="2459073" cy="930681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0" name="Text"/>
            <p:cNvSpPr txBox="1"/>
            <p:nvPr/>
          </p:nvSpPr>
          <p:spPr>
            <a:xfrm>
              <a:off x="-1" y="0"/>
              <a:ext cx="2459073" cy="33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lvl1pPr>
            </a:lstStyle>
            <a:p>
              <a: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36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878947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59999" y="359999"/>
            <a:ext cx="8545461" cy="689573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647432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2">
            <a:extLst>
              <a:ext uri="{FF2B5EF4-FFF2-40B4-BE49-F238E27FC236}">
                <a16:creationId xmlns:a16="http://schemas.microsoft.com/office/drawing/2014/main" id="{14DC4403-DF0D-4E1D-B4D4-814315468F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312788"/>
            <a:ext cx="8461375" cy="597346"/>
          </a:xfrm>
          <a:prstGeom prst="rect">
            <a:avLst/>
          </a:prstGeom>
        </p:spPr>
        <p:txBody>
          <a:bodyPr/>
          <a:lstStyle>
            <a:lvl1pPr marL="180000" indent="-180000">
              <a:lnSpc>
                <a:spcPct val="70000"/>
              </a:lnSpc>
              <a:spcBef>
                <a:spcPts val="0"/>
              </a:spcBef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Programma</a:t>
            </a:r>
            <a:endParaRPr lang="nl-BE"/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7A3C921B-DB3F-4218-AE5C-258E1FD15906}"/>
              </a:ext>
            </a:extLst>
          </p:cNvPr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60000" y="1260000"/>
            <a:ext cx="8424000" cy="3152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marL="17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20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35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8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2pPr>
            <a:lvl3pPr marL="565714" marR="0" indent="-205714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6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3pPr>
            <a:lvl4pPr marL="76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4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4pPr>
            <a:lvl5pPr marL="94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5pPr>
            <a:lvl6pPr marL="19255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22684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26113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29542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en-US"/>
              <a:t>Punt 1</a:t>
            </a:r>
          </a:p>
          <a:p>
            <a:r>
              <a:rPr lang="en-US"/>
              <a:t>Punt 2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F896C9B-0F0E-4F62-ACA1-4A80C45185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15" y="3518384"/>
            <a:ext cx="1547986" cy="126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96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73683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6183549" y="4628764"/>
            <a:ext cx="369651" cy="276999"/>
          </a:xfrm>
        </p:spPr>
        <p:txBody>
          <a:bodyPr/>
          <a:lstStyle/>
          <a:p>
            <a:fld id="{2257EF44-F403-47CC-8536-C98D63FF62F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011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1583953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Tijdelijke aanduiding voor tekst 15">
            <a:extLst>
              <a:ext uri="{FF2B5EF4-FFF2-40B4-BE49-F238E27FC236}">
                <a16:creationId xmlns:a16="http://schemas.microsoft.com/office/drawing/2014/main" id="{9F549559-8EC0-4B84-8F2F-78F7869058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25863" y="2952496"/>
            <a:ext cx="3686175" cy="1671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– bedrijfsadviseur VLAIO</a:t>
            </a:r>
          </a:p>
          <a:p>
            <a:pPr lvl="0"/>
            <a:r>
              <a:rPr lang="nl-NL"/>
              <a:t>TEL</a:t>
            </a:r>
          </a:p>
          <a:p>
            <a:pPr lvl="0"/>
            <a:r>
              <a:rPr lang="nl-NL"/>
              <a:t>naam@vlaio.be</a:t>
            </a:r>
          </a:p>
          <a:p>
            <a:pPr lvl="0"/>
            <a:r>
              <a:rPr lang="nl-NL"/>
              <a:t>www.vlaio.be</a:t>
            </a:r>
            <a:endParaRPr lang="nl-BE"/>
          </a:p>
        </p:txBody>
      </p:sp>
      <p:sp>
        <p:nvSpPr>
          <p:cNvPr id="8" name="Tijdelijke aanduiding voor afbeelding 10">
            <a:extLst>
              <a:ext uri="{FF2B5EF4-FFF2-40B4-BE49-F238E27FC236}">
                <a16:creationId xmlns:a16="http://schemas.microsoft.com/office/drawing/2014/main" id="{35D67289-898B-4D90-B11E-D43BF598B5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0904" y="3187631"/>
            <a:ext cx="1065392" cy="9018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nl-NL"/>
              <a:t>FOTO</a:t>
            </a:r>
            <a:endParaRPr lang="nl-BE"/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6C96AE4-9D9E-4A3D-9F19-2FE20C8798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02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B7AA5FDE-3901-4C54-9855-2E43278943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892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Want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to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know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more?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>
            <a:cxnSpLocks/>
          </p:cNvCxnSpPr>
          <p:nvPr userDrawn="1"/>
        </p:nvCxnSpPr>
        <p:spPr>
          <a:xfrm>
            <a:off x="3440430" y="2942177"/>
            <a:ext cx="0" cy="535213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A652DC2-C70A-4C5F-8487-09A156B71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  <p:sp>
        <p:nvSpPr>
          <p:cNvPr id="4" name="Tekstvak 3">
            <a:hlinkClick r:id="rId3"/>
            <a:extLst>
              <a:ext uri="{FF2B5EF4-FFF2-40B4-BE49-F238E27FC236}">
                <a16:creationId xmlns:a16="http://schemas.microsoft.com/office/drawing/2014/main" id="{53978F71-0355-4B56-B40A-AE7526C5EBDA}"/>
              </a:ext>
            </a:extLst>
          </p:cNvPr>
          <p:cNvSpPr txBox="1"/>
          <p:nvPr userDrawn="1"/>
        </p:nvSpPr>
        <p:spPr>
          <a:xfrm>
            <a:off x="3506097" y="2927572"/>
            <a:ext cx="5190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u="sng">
                <a:solidFill>
                  <a:schemeClr val="bg1"/>
                </a:solidFill>
                <a:effectLst/>
              </a:rPr>
              <a:t>vlaio.be/en/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about-us</a:t>
            </a:r>
            <a:r>
              <a:rPr lang="nl-BE" sz="1400" u="sng">
                <a:solidFill>
                  <a:schemeClr val="bg1"/>
                </a:solidFill>
                <a:effectLst/>
              </a:rPr>
              <a:t>/make-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appointment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one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our</a:t>
            </a:r>
            <a:r>
              <a:rPr lang="nl-BE" sz="1400" u="sng">
                <a:solidFill>
                  <a:schemeClr val="bg1"/>
                </a:solidFill>
                <a:effectLst/>
              </a:rPr>
              <a:t>-business-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advisors</a:t>
            </a:r>
            <a:endParaRPr lang="nl-BE" sz="1400" u="sng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831941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+mj-lt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12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86856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02360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3055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Flanders Art Sans Pro Light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69667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09155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07266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83906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Flanders Art Serif Pro Medium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/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22852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2865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29883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106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Body Level One…"/>
          <p:cNvSpPr txBox="1">
            <a:spLocks noGrp="1"/>
          </p:cNvSpPr>
          <p:nvPr>
            <p:ph type="body" idx="1"/>
          </p:nvPr>
        </p:nvSpPr>
        <p:spPr>
          <a:xfrm>
            <a:off x="360000" y="1260000"/>
            <a:ext cx="7995340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7995340" cy="54000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9086864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231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038586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899943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3711762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247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707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9253181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29638807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b_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49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1942215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a_ziz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4133500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Body Level One…"/>
          <p:cNvSpPr txBox="1">
            <a:spLocks noGrp="1"/>
          </p:cNvSpPr>
          <p:nvPr>
            <p:ph type="body" idx="1"/>
          </p:nvPr>
        </p:nvSpPr>
        <p:spPr>
          <a:xfrm>
            <a:off x="570600" y="1180800"/>
            <a:ext cx="8002800" cy="28656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500" b="1" cap="all">
                <a:solidFill>
                  <a:srgbClr val="FFFFFF"/>
                </a:solidFill>
              </a:defRPr>
            </a:lvl1pPr>
            <a:lvl2pPr marL="461249" indent="-281249">
              <a:buFontTx/>
              <a:defRPr sz="2500" b="0" cap="all">
                <a:solidFill>
                  <a:srgbClr val="FFFFFF"/>
                </a:solidFill>
              </a:defRPr>
            </a:lvl2pPr>
            <a:lvl3pPr marL="681428" indent="-321428">
              <a:buFontTx/>
              <a:defRPr sz="2500" b="0" cap="all">
                <a:solidFill>
                  <a:srgbClr val="FFFFFF"/>
                </a:solidFill>
              </a:defRPr>
            </a:lvl3pPr>
            <a:lvl4pPr marL="886153" indent="-346153">
              <a:buFontTx/>
              <a:defRPr sz="2500" b="0" cap="all">
                <a:solidFill>
                  <a:srgbClr val="FFFFFF"/>
                </a:solidFill>
              </a:defRPr>
            </a:lvl4pPr>
            <a:lvl5pPr marL="1066153" indent="-346153">
              <a:buFontTx/>
              <a:defRPr sz="2500" b="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Afbeelding 5" descr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257" y="4762799"/>
            <a:ext cx="2008632" cy="30566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693550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64605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948085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a_ziz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Vrije vorm 22">
            <a:extLst>
              <a:ext uri="{FF2B5EF4-FFF2-40B4-BE49-F238E27FC236}">
                <a16:creationId xmlns:a16="http://schemas.microsoft.com/office/drawing/2014/main" id="{FC2031AC-1FD1-C94F-89F4-4615CD901376}"/>
              </a:ext>
            </a:extLst>
          </p:cNvPr>
          <p:cNvSpPr/>
          <p:nvPr userDrawn="1"/>
        </p:nvSpPr>
        <p:spPr>
          <a:xfrm>
            <a:off x="-3600" y="-360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994"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6E354F9-D7E7-41C0-AE0E-19C66CF598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96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b_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50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171439" marR="0" lvl="0" indent="-171439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C6BD4507-7726-48B9-9E71-1A7F4D44FB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7501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_HOOFDSTUKSLIDEC_zigzag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8D972E1-A61A-E14A-A149-F8E59ED5A91D}"/>
              </a:ext>
            </a:extLst>
          </p:cNvPr>
          <p:cNvSpPr/>
          <p:nvPr userDrawn="1"/>
        </p:nvSpPr>
        <p:spPr>
          <a:xfrm>
            <a:off x="0" y="-1125"/>
            <a:ext cx="9144000" cy="514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+mn-lt"/>
            </a:endParaRP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24198B7D-DA72-174B-9787-B28BE0C7AB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578" y="0"/>
            <a:ext cx="9181578" cy="5143500"/>
          </a:xfrm>
          <a:prstGeom prst="rect">
            <a:avLst/>
          </a:prstGeom>
        </p:spPr>
      </p:pic>
      <p:sp>
        <p:nvSpPr>
          <p:cNvPr id="33" name="Tijdelijke aanduiding voor afbeelding 32">
            <a:extLst>
              <a:ext uri="{FF2B5EF4-FFF2-40B4-BE49-F238E27FC236}">
                <a16:creationId xmlns:a16="http://schemas.microsoft.com/office/drawing/2014/main" id="{D1DAC7B6-565A-8B4B-9E46-267F98FF06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7577" y="-2250"/>
            <a:ext cx="4207109" cy="5148000"/>
          </a:xfrm>
          <a:custGeom>
            <a:avLst/>
            <a:gdLst>
              <a:gd name="connsiteX0" fmla="*/ 0 w 4207109"/>
              <a:gd name="connsiteY0" fmla="*/ 0 h 5148000"/>
              <a:gd name="connsiteX1" fmla="*/ 3018600 w 4207109"/>
              <a:gd name="connsiteY1" fmla="*/ 0 h 5148000"/>
              <a:gd name="connsiteX2" fmla="*/ 4207109 w 4207109"/>
              <a:gd name="connsiteY2" fmla="*/ 5148000 h 5148000"/>
              <a:gd name="connsiteX3" fmla="*/ 0 w 4207109"/>
              <a:gd name="connsiteY3" fmla="*/ 514800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09" h="5148000">
                <a:moveTo>
                  <a:pt x="0" y="0"/>
                </a:moveTo>
                <a:lnTo>
                  <a:pt x="3018600" y="0"/>
                </a:lnTo>
                <a:lnTo>
                  <a:pt x="4207109" y="5148000"/>
                </a:lnTo>
                <a:lnTo>
                  <a:pt x="0" y="5148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2776"/>
                </a:solidFill>
                <a:latin typeface="+mn-lt"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D42FFFB7-82EC-6247-8350-05594AD20D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755A8C3A-5696-4052-BECE-15F5D1F048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144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3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0123272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856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0" y="287594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68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8913" y="-59473"/>
            <a:ext cx="7873155" cy="7123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BE"/>
              <a:t>Titelstijl van model bewerken</a:t>
            </a:r>
            <a:br>
              <a:rPr lang="nl-BE"/>
            </a:br>
            <a:br>
              <a:rPr lang="nl-BE"/>
            </a:b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04457" y="4827879"/>
            <a:ext cx="1447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9B796-D4A1-F947-9FA4-88288656469B}" type="datetimeFigureOut">
              <a:rPr lang="nl-NL" smtClean="0"/>
              <a:pPr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537691" y="4827879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45655" y="4828313"/>
            <a:ext cx="4837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19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0" r:id="rId2"/>
    <p:sldLayoutId id="2147483841" r:id="rId3"/>
    <p:sldLayoutId id="2147483831" r:id="rId4"/>
    <p:sldLayoutId id="2147483842" r:id="rId5"/>
    <p:sldLayoutId id="2147483843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924" r:id="rId16"/>
    <p:sldLayoutId id="21474839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115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76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5CD7BA3-9116-2B42-B538-A28524571C86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600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846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D7BA3-9116-2B42-B538-A28524571C8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615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192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  <p:sldLayoutId id="2147483919" r:id="rId15"/>
    <p:sldLayoutId id="2147483920" r:id="rId16"/>
    <p:sldLayoutId id="2147483921" r:id="rId17"/>
    <p:sldLayoutId id="2147483922" r:id="rId18"/>
    <p:sldLayoutId id="2147483923" r:id="rId19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29.png"/><Relationship Id="rId15" Type="http://schemas.openxmlformats.org/officeDocument/2006/relationships/image" Target="../media/image52.png"/><Relationship Id="rId10" Type="http://schemas.openxmlformats.org/officeDocument/2006/relationships/image" Target="../media/image47.svg"/><Relationship Id="rId4" Type="http://schemas.openxmlformats.org/officeDocument/2006/relationships/image" Target="../media/image30.png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29.png"/><Relationship Id="rId15" Type="http://schemas.openxmlformats.org/officeDocument/2006/relationships/image" Target="../media/image52.png"/><Relationship Id="rId10" Type="http://schemas.openxmlformats.org/officeDocument/2006/relationships/image" Target="../media/image47.svg"/><Relationship Id="rId4" Type="http://schemas.openxmlformats.org/officeDocument/2006/relationships/image" Target="../media/image30.png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17" Type="http://schemas.openxmlformats.org/officeDocument/2006/relationships/image" Target="../media/image54.jpe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29.png"/><Relationship Id="rId15" Type="http://schemas.openxmlformats.org/officeDocument/2006/relationships/image" Target="../media/image52.png"/><Relationship Id="rId10" Type="http://schemas.openxmlformats.org/officeDocument/2006/relationships/image" Target="../media/image47.svg"/><Relationship Id="rId4" Type="http://schemas.openxmlformats.org/officeDocument/2006/relationships/image" Target="../media/image30.png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4ED_AA3E5A2E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2" name="Google Shape;4692;p67"/>
          <p:cNvSpPr txBox="1">
            <a:spLocks noGrp="1"/>
          </p:cNvSpPr>
          <p:nvPr>
            <p:ph type="title"/>
          </p:nvPr>
        </p:nvSpPr>
        <p:spPr>
          <a:xfrm>
            <a:off x="-93094" y="1318480"/>
            <a:ext cx="9330187" cy="825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Integrating Smooth Capabilities into Python</a:t>
            </a:r>
          </a:p>
        </p:txBody>
      </p:sp>
      <p:sp>
        <p:nvSpPr>
          <p:cNvPr id="4693" name="Google Shape;4693;p67"/>
          <p:cNvSpPr txBox="1">
            <a:spLocks noGrp="1"/>
          </p:cNvSpPr>
          <p:nvPr>
            <p:ph type="body" idx="1"/>
          </p:nvPr>
        </p:nvSpPr>
        <p:spPr>
          <a:xfrm>
            <a:off x="999244" y="3876967"/>
            <a:ext cx="7098894" cy="863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2000" dirty="0"/>
              <a:t>Filotas Theodosiou: </a:t>
            </a:r>
            <a:r>
              <a:rPr lang="en-US" sz="1600" b="0" dirty="0"/>
              <a:t>VIVES University of Applied Sciences, Belgium </a:t>
            </a:r>
          </a:p>
          <a:p>
            <a:pPr marL="0" indent="0">
              <a:spcBef>
                <a:spcPts val="0"/>
              </a:spcBef>
            </a:pPr>
            <a:r>
              <a:rPr lang="en-US" sz="2000" dirty="0"/>
              <a:t>Ivan </a:t>
            </a:r>
            <a:r>
              <a:rPr lang="en-US" sz="2000" dirty="0" err="1"/>
              <a:t>Svetunkov</a:t>
            </a:r>
            <a:r>
              <a:rPr lang="en-US" sz="2000" dirty="0"/>
              <a:t>: </a:t>
            </a:r>
            <a:r>
              <a:rPr lang="en-US" sz="2000" b="0" dirty="0"/>
              <a:t>Lancaster University, UK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2000" dirty="0"/>
              <a:t>Leonidas Tsaprounis: </a:t>
            </a:r>
            <a:r>
              <a:rPr lang="en-US" sz="2000" b="0" dirty="0"/>
              <a:t>rogue</a:t>
            </a:r>
            <a:endParaRPr lang="en-US" sz="2800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20B9DA-C973-873A-29D3-FC3176FB2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837" y="1845923"/>
            <a:ext cx="1716759" cy="1933613"/>
          </a:xfrm>
          <a:prstGeom prst="rect">
            <a:avLst/>
          </a:prstGeom>
        </p:spPr>
      </p:pic>
      <p:grpSp>
        <p:nvGrpSpPr>
          <p:cNvPr id="2" name="Google Shape;143;p14">
            <a:extLst>
              <a:ext uri="{FF2B5EF4-FFF2-40B4-BE49-F238E27FC236}">
                <a16:creationId xmlns:a16="http://schemas.microsoft.com/office/drawing/2014/main" id="{D2371717-8700-BD50-1DBF-1E3D7533640B}"/>
              </a:ext>
            </a:extLst>
          </p:cNvPr>
          <p:cNvGrpSpPr/>
          <p:nvPr/>
        </p:nvGrpSpPr>
        <p:grpSpPr>
          <a:xfrm>
            <a:off x="8002936" y="4691753"/>
            <a:ext cx="1057762" cy="378489"/>
            <a:chOff x="-1597345" y="233060"/>
            <a:chExt cx="9980362" cy="3571176"/>
          </a:xfrm>
        </p:grpSpPr>
        <p:sp>
          <p:nvSpPr>
            <p:cNvPr id="4" name="Google Shape;144;p14">
              <a:extLst>
                <a:ext uri="{FF2B5EF4-FFF2-40B4-BE49-F238E27FC236}">
                  <a16:creationId xmlns:a16="http://schemas.microsoft.com/office/drawing/2014/main" id="{7CDFE4F9-50B8-862F-BCA7-B1C6C736A86A}"/>
                </a:ext>
              </a:extLst>
            </p:cNvPr>
            <p:cNvSpPr/>
            <p:nvPr/>
          </p:nvSpPr>
          <p:spPr>
            <a:xfrm rot="10800000" flipH="1">
              <a:off x="-1597345" y="1616463"/>
              <a:ext cx="2376671" cy="2156850"/>
            </a:xfrm>
            <a:custGeom>
              <a:avLst/>
              <a:gdLst/>
              <a:ahLst/>
              <a:cxnLst/>
              <a:rect l="l" t="t" r="r" b="b"/>
              <a:pathLst>
                <a:path w="2376671" h="2156850" extrusionOk="0">
                  <a:moveTo>
                    <a:pt x="1664335" y="2157309"/>
                  </a:moveTo>
                  <a:lnTo>
                    <a:pt x="1190567" y="618909"/>
                  </a:lnTo>
                  <a:lnTo>
                    <a:pt x="716799" y="2157309"/>
                  </a:lnTo>
                  <a:lnTo>
                    <a:pt x="274" y="2157309"/>
                  </a:lnTo>
                  <a:lnTo>
                    <a:pt x="775544" y="469"/>
                  </a:lnTo>
                  <a:lnTo>
                    <a:pt x="1601686" y="459"/>
                  </a:lnTo>
                  <a:lnTo>
                    <a:pt x="2376945" y="215730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>
              <a:defPPr>
                <a:defRPr lang="nl-NL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5" name="Google Shape;145;p14">
              <a:extLst>
                <a:ext uri="{FF2B5EF4-FFF2-40B4-BE49-F238E27FC236}">
                  <a16:creationId xmlns:a16="http://schemas.microsoft.com/office/drawing/2014/main" id="{F09A5EFE-934B-E32C-B57A-5B777EE9C0DB}"/>
                </a:ext>
              </a:extLst>
            </p:cNvPr>
            <p:cNvSpPr/>
            <p:nvPr/>
          </p:nvSpPr>
          <p:spPr>
            <a:xfrm rot="10800000" flipH="1">
              <a:off x="943753" y="1616470"/>
              <a:ext cx="669528" cy="2156859"/>
            </a:xfrm>
            <a:custGeom>
              <a:avLst/>
              <a:gdLst/>
              <a:ahLst/>
              <a:cxnLst/>
              <a:rect l="l" t="t" r="r" b="b"/>
              <a:pathLst>
                <a:path w="669528" h="2156859" extrusionOk="0">
                  <a:moveTo>
                    <a:pt x="669528" y="140"/>
                  </a:moveTo>
                  <a:lnTo>
                    <a:pt x="0" y="140"/>
                  </a:lnTo>
                  <a:lnTo>
                    <a:pt x="0" y="2157000"/>
                  </a:lnTo>
                  <a:lnTo>
                    <a:pt x="669528" y="215700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>
              <a:defPPr>
                <a:defRPr lang="nl-NL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" name="Google Shape;146;p14">
              <a:extLst>
                <a:ext uri="{FF2B5EF4-FFF2-40B4-BE49-F238E27FC236}">
                  <a16:creationId xmlns:a16="http://schemas.microsoft.com/office/drawing/2014/main" id="{8AC1B1D6-9C4D-9EE6-9CE1-E94C25A71C72}"/>
                </a:ext>
              </a:extLst>
            </p:cNvPr>
            <p:cNvSpPr/>
            <p:nvPr/>
          </p:nvSpPr>
          <p:spPr>
            <a:xfrm rot="10800000" flipH="1">
              <a:off x="1773807" y="1616468"/>
              <a:ext cx="2376670" cy="2156860"/>
            </a:xfrm>
            <a:custGeom>
              <a:avLst/>
              <a:gdLst/>
              <a:ahLst/>
              <a:cxnLst/>
              <a:rect l="l" t="t" r="r" b="b"/>
              <a:pathLst>
                <a:path w="2376670" h="2156860" extrusionOk="0">
                  <a:moveTo>
                    <a:pt x="1190854" y="618757"/>
                  </a:moveTo>
                  <a:lnTo>
                    <a:pt x="1664622" y="2157167"/>
                  </a:lnTo>
                  <a:lnTo>
                    <a:pt x="2377232" y="2157167"/>
                  </a:lnTo>
                  <a:lnTo>
                    <a:pt x="1601972" y="307"/>
                  </a:lnTo>
                  <a:lnTo>
                    <a:pt x="775820" y="307"/>
                  </a:lnTo>
                  <a:lnTo>
                    <a:pt x="560" y="2157167"/>
                  </a:lnTo>
                  <a:lnTo>
                    <a:pt x="717086" y="215716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>
              <a:defPPr>
                <a:defRPr lang="nl-NL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7" name="Google Shape;147;p14">
              <a:extLst>
                <a:ext uri="{FF2B5EF4-FFF2-40B4-BE49-F238E27FC236}">
                  <a16:creationId xmlns:a16="http://schemas.microsoft.com/office/drawing/2014/main" id="{652B443A-0986-CF2E-6EFE-57EDDDB6EDD4}"/>
                </a:ext>
              </a:extLst>
            </p:cNvPr>
            <p:cNvGrpSpPr/>
            <p:nvPr/>
          </p:nvGrpSpPr>
          <p:grpSpPr>
            <a:xfrm>
              <a:off x="184698" y="233060"/>
              <a:ext cx="8198319" cy="3571176"/>
              <a:chOff x="184698" y="233060"/>
              <a:chExt cx="8198319" cy="3571176"/>
            </a:xfrm>
          </p:grpSpPr>
          <p:sp>
            <p:nvSpPr>
              <p:cNvPr id="8" name="Google Shape;148;p14">
                <a:extLst>
                  <a:ext uri="{FF2B5EF4-FFF2-40B4-BE49-F238E27FC236}">
                    <a16:creationId xmlns:a16="http://schemas.microsoft.com/office/drawing/2014/main" id="{A4923179-59C8-95E8-C33C-B36A0A791CE2}"/>
                  </a:ext>
                </a:extLst>
              </p:cNvPr>
              <p:cNvSpPr/>
              <p:nvPr/>
            </p:nvSpPr>
            <p:spPr>
              <a:xfrm rot="10800000" flipH="1">
                <a:off x="4181769" y="1585525"/>
                <a:ext cx="2192617" cy="2218711"/>
              </a:xfrm>
              <a:custGeom>
                <a:avLst/>
                <a:gdLst/>
                <a:ahLst/>
                <a:cxnLst/>
                <a:rect l="l" t="t" r="r" b="b"/>
                <a:pathLst>
                  <a:path w="2192617" h="2218711" extrusionOk="0">
                    <a:moveTo>
                      <a:pt x="2181767" y="951222"/>
                    </a:moveTo>
                    <a:lnTo>
                      <a:pt x="666509" y="951222"/>
                    </a:lnTo>
                    <a:cubicBezTo>
                      <a:pt x="676920" y="817201"/>
                      <a:pt x="720639" y="714774"/>
                      <a:pt x="797676" y="643920"/>
                    </a:cubicBezTo>
                    <a:cubicBezTo>
                      <a:pt x="874643" y="573026"/>
                      <a:pt x="969275" y="537635"/>
                      <a:pt x="1081543" y="537635"/>
                    </a:cubicBezTo>
                    <a:cubicBezTo>
                      <a:pt x="1248578" y="537635"/>
                      <a:pt x="1364741" y="607203"/>
                      <a:pt x="1430021" y="746347"/>
                    </a:cubicBezTo>
                    <a:lnTo>
                      <a:pt x="2142631" y="746347"/>
                    </a:lnTo>
                    <a:cubicBezTo>
                      <a:pt x="2106045" y="604610"/>
                      <a:pt x="2040158" y="477050"/>
                      <a:pt x="1944878" y="363697"/>
                    </a:cubicBezTo>
                    <a:cubicBezTo>
                      <a:pt x="1849598" y="250262"/>
                      <a:pt x="1730157" y="161354"/>
                      <a:pt x="1586646" y="96961"/>
                    </a:cubicBezTo>
                    <a:cubicBezTo>
                      <a:pt x="1443053" y="32528"/>
                      <a:pt x="1282523" y="337"/>
                      <a:pt x="1105016" y="337"/>
                    </a:cubicBezTo>
                    <a:cubicBezTo>
                      <a:pt x="890973" y="337"/>
                      <a:pt x="700404" y="45398"/>
                      <a:pt x="533368" y="135623"/>
                    </a:cubicBezTo>
                    <a:cubicBezTo>
                      <a:pt x="366302" y="225808"/>
                      <a:pt x="235833" y="354634"/>
                      <a:pt x="141858" y="522162"/>
                    </a:cubicBezTo>
                    <a:cubicBezTo>
                      <a:pt x="47884" y="689640"/>
                      <a:pt x="896" y="885502"/>
                      <a:pt x="896" y="1109697"/>
                    </a:cubicBezTo>
                    <a:cubicBezTo>
                      <a:pt x="896" y="1333892"/>
                      <a:pt x="47206" y="1529683"/>
                      <a:pt x="139865" y="1697232"/>
                    </a:cubicBezTo>
                    <a:cubicBezTo>
                      <a:pt x="232494" y="1864710"/>
                      <a:pt x="362407" y="1993516"/>
                      <a:pt x="529463" y="2083761"/>
                    </a:cubicBezTo>
                    <a:cubicBezTo>
                      <a:pt x="696488" y="2173925"/>
                      <a:pt x="888353" y="2219048"/>
                      <a:pt x="1105016" y="2219048"/>
                    </a:cubicBezTo>
                    <a:cubicBezTo>
                      <a:pt x="1316479" y="2219048"/>
                      <a:pt x="1504418" y="2175201"/>
                      <a:pt x="1668853" y="2087619"/>
                    </a:cubicBezTo>
                    <a:cubicBezTo>
                      <a:pt x="1833298" y="1999997"/>
                      <a:pt x="1961856" y="1875039"/>
                      <a:pt x="2054515" y="1712685"/>
                    </a:cubicBezTo>
                    <a:cubicBezTo>
                      <a:pt x="2147144" y="1550341"/>
                      <a:pt x="2193514" y="1360940"/>
                      <a:pt x="2193514" y="1144471"/>
                    </a:cubicBezTo>
                    <a:cubicBezTo>
                      <a:pt x="2193514" y="1082630"/>
                      <a:pt x="2189608" y="1018186"/>
                      <a:pt x="2181767" y="951222"/>
                    </a:cubicBezTo>
                    <a:moveTo>
                      <a:pt x="1508333" y="1318430"/>
                    </a:moveTo>
                    <a:cubicBezTo>
                      <a:pt x="1508333" y="1431783"/>
                      <a:pt x="1469157" y="1521957"/>
                      <a:pt x="1390845" y="1588993"/>
                    </a:cubicBezTo>
                    <a:cubicBezTo>
                      <a:pt x="1312543" y="1655978"/>
                      <a:pt x="1214663" y="1689496"/>
                      <a:pt x="1097205" y="1689496"/>
                    </a:cubicBezTo>
                    <a:cubicBezTo>
                      <a:pt x="984948" y="1689496"/>
                      <a:pt x="890295" y="1657234"/>
                      <a:pt x="813339" y="1592871"/>
                    </a:cubicBezTo>
                    <a:cubicBezTo>
                      <a:pt x="736312" y="1528418"/>
                      <a:pt x="688647" y="1436917"/>
                      <a:pt x="670424" y="1318430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>
                  <a:defRPr lang="nl-NL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dirty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9" name="Google Shape;149;p14">
                <a:extLst>
                  <a:ext uri="{FF2B5EF4-FFF2-40B4-BE49-F238E27FC236}">
                    <a16:creationId xmlns:a16="http://schemas.microsoft.com/office/drawing/2014/main" id="{396EEA5B-8D80-F2F5-ED80-47F7C5249CA4}"/>
                  </a:ext>
                </a:extLst>
              </p:cNvPr>
              <p:cNvSpPr/>
              <p:nvPr/>
            </p:nvSpPr>
            <p:spPr>
              <a:xfrm rot="10800000" flipH="1">
                <a:off x="6491878" y="1585525"/>
                <a:ext cx="1891136" cy="2218701"/>
              </a:xfrm>
              <a:custGeom>
                <a:avLst/>
                <a:gdLst/>
                <a:ahLst/>
                <a:cxnLst/>
                <a:rect l="l" t="t" r="r" b="b"/>
                <a:pathLst>
                  <a:path w="1891136" h="2218701" extrusionOk="0">
                    <a:moveTo>
                      <a:pt x="498200" y="96877"/>
                    </a:moveTo>
                    <a:cubicBezTo>
                      <a:pt x="349427" y="161270"/>
                      <a:pt x="231939" y="249560"/>
                      <a:pt x="145815" y="361658"/>
                    </a:cubicBezTo>
                    <a:cubicBezTo>
                      <a:pt x="59662" y="473755"/>
                      <a:pt x="11359" y="599382"/>
                      <a:pt x="958" y="738527"/>
                    </a:cubicBezTo>
                    <a:lnTo>
                      <a:pt x="662635" y="738527"/>
                    </a:lnTo>
                    <a:cubicBezTo>
                      <a:pt x="670486" y="663764"/>
                      <a:pt x="705717" y="603240"/>
                      <a:pt x="768366" y="556852"/>
                    </a:cubicBezTo>
                    <a:cubicBezTo>
                      <a:pt x="831006" y="510463"/>
                      <a:pt x="907972" y="487274"/>
                      <a:pt x="999387" y="487274"/>
                    </a:cubicBezTo>
                    <a:cubicBezTo>
                      <a:pt x="1082879" y="487274"/>
                      <a:pt x="1147492" y="503344"/>
                      <a:pt x="1193194" y="535607"/>
                    </a:cubicBezTo>
                    <a:cubicBezTo>
                      <a:pt x="1238836" y="567788"/>
                      <a:pt x="1261702" y="609640"/>
                      <a:pt x="1261702" y="661233"/>
                    </a:cubicBezTo>
                    <a:cubicBezTo>
                      <a:pt x="1261702" y="723074"/>
                      <a:pt x="1229032" y="768794"/>
                      <a:pt x="1163832" y="798433"/>
                    </a:cubicBezTo>
                    <a:cubicBezTo>
                      <a:pt x="1098552" y="828022"/>
                      <a:pt x="992810" y="860892"/>
                      <a:pt x="846678" y="897012"/>
                    </a:cubicBezTo>
                    <a:cubicBezTo>
                      <a:pt x="690054" y="933072"/>
                      <a:pt x="559504" y="971056"/>
                      <a:pt x="455118" y="1011024"/>
                    </a:cubicBezTo>
                    <a:cubicBezTo>
                      <a:pt x="350712" y="1050962"/>
                      <a:pt x="260643" y="1114068"/>
                      <a:pt x="184961" y="1200445"/>
                    </a:cubicBezTo>
                    <a:cubicBezTo>
                      <a:pt x="109239" y="1286741"/>
                      <a:pt x="71419" y="1403375"/>
                      <a:pt x="71419" y="1550236"/>
                    </a:cubicBezTo>
                    <a:cubicBezTo>
                      <a:pt x="71419" y="1673939"/>
                      <a:pt x="105971" y="1786634"/>
                      <a:pt x="175198" y="1888473"/>
                    </a:cubicBezTo>
                    <a:cubicBezTo>
                      <a:pt x="244303" y="1990232"/>
                      <a:pt x="346128" y="2070736"/>
                      <a:pt x="480584" y="2130035"/>
                    </a:cubicBezTo>
                    <a:cubicBezTo>
                      <a:pt x="615020" y="2189294"/>
                      <a:pt x="774872" y="2218953"/>
                      <a:pt x="960211" y="2218953"/>
                    </a:cubicBezTo>
                    <a:cubicBezTo>
                      <a:pt x="1234323" y="2218953"/>
                      <a:pt x="1450258" y="2151908"/>
                      <a:pt x="1608218" y="2017947"/>
                    </a:cubicBezTo>
                    <a:cubicBezTo>
                      <a:pt x="1766117" y="1883927"/>
                      <a:pt x="1856864" y="1706120"/>
                      <a:pt x="1880337" y="1484537"/>
                    </a:cubicBezTo>
                    <a:lnTo>
                      <a:pt x="1261702" y="1484537"/>
                    </a:lnTo>
                    <a:cubicBezTo>
                      <a:pt x="1251271" y="1559249"/>
                      <a:pt x="1217983" y="1618497"/>
                      <a:pt x="1161869" y="1662354"/>
                    </a:cubicBezTo>
                    <a:cubicBezTo>
                      <a:pt x="1105715" y="1706120"/>
                      <a:pt x="1031997" y="1728043"/>
                      <a:pt x="940653" y="1728043"/>
                    </a:cubicBezTo>
                    <a:cubicBezTo>
                      <a:pt x="862341" y="1728043"/>
                      <a:pt x="802241" y="1713208"/>
                      <a:pt x="760545" y="1683599"/>
                    </a:cubicBezTo>
                    <a:cubicBezTo>
                      <a:pt x="718748" y="1653959"/>
                      <a:pt x="697906" y="1613363"/>
                      <a:pt x="697906" y="1561851"/>
                    </a:cubicBezTo>
                    <a:cubicBezTo>
                      <a:pt x="697906" y="1500000"/>
                      <a:pt x="731173" y="1453622"/>
                      <a:pt x="797738" y="1422696"/>
                    </a:cubicBezTo>
                    <a:cubicBezTo>
                      <a:pt x="864294" y="1391771"/>
                      <a:pt x="968062" y="1360845"/>
                      <a:pt x="1109024" y="1329920"/>
                    </a:cubicBezTo>
                    <a:cubicBezTo>
                      <a:pt x="1270828" y="1288675"/>
                      <a:pt x="1402654" y="1248089"/>
                      <a:pt x="1504480" y="1208172"/>
                    </a:cubicBezTo>
                    <a:cubicBezTo>
                      <a:pt x="1606265" y="1168193"/>
                      <a:pt x="1695656" y="1103800"/>
                      <a:pt x="1772694" y="1014902"/>
                    </a:cubicBezTo>
                    <a:cubicBezTo>
                      <a:pt x="1849660" y="925994"/>
                      <a:pt x="1889464" y="806788"/>
                      <a:pt x="1892094" y="657344"/>
                    </a:cubicBezTo>
                    <a:cubicBezTo>
                      <a:pt x="1892094" y="531070"/>
                      <a:pt x="1856186" y="418314"/>
                      <a:pt x="1784410" y="319148"/>
                    </a:cubicBezTo>
                    <a:cubicBezTo>
                      <a:pt x="1712604" y="219901"/>
                      <a:pt x="1609503" y="141939"/>
                      <a:pt x="1475118" y="85282"/>
                    </a:cubicBezTo>
                    <a:cubicBezTo>
                      <a:pt x="1340611" y="28626"/>
                      <a:pt x="1184705" y="252"/>
                      <a:pt x="1007198" y="252"/>
                    </a:cubicBezTo>
                    <a:cubicBezTo>
                      <a:pt x="816628" y="252"/>
                      <a:pt x="646972" y="32433"/>
                      <a:pt x="498200" y="96877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>
                  <a:defRPr lang="nl-NL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0" name="Google Shape;150;p14">
                <a:extLst>
                  <a:ext uri="{FF2B5EF4-FFF2-40B4-BE49-F238E27FC236}">
                    <a16:creationId xmlns:a16="http://schemas.microsoft.com/office/drawing/2014/main" id="{41A7F750-A0F6-14E7-2EF3-CB74C9BB99C2}"/>
                  </a:ext>
                </a:extLst>
              </p:cNvPr>
              <p:cNvSpPr/>
              <p:nvPr/>
            </p:nvSpPr>
            <p:spPr>
              <a:xfrm rot="10800000" flipH="1">
                <a:off x="2964500" y="341269"/>
                <a:ext cx="50744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40" h="711794" extrusionOk="0">
                    <a:moveTo>
                      <a:pt x="408097" y="514300"/>
                    </a:moveTo>
                    <a:cubicBezTo>
                      <a:pt x="439472" y="496650"/>
                      <a:pt x="463978" y="470687"/>
                      <a:pt x="481613" y="436389"/>
                    </a:cubicBezTo>
                    <a:cubicBezTo>
                      <a:pt x="499238" y="402071"/>
                      <a:pt x="508041" y="360878"/>
                      <a:pt x="508041" y="312788"/>
                    </a:cubicBezTo>
                    <a:lnTo>
                      <a:pt x="508041" y="171"/>
                    </a:lnTo>
                    <a:lnTo>
                      <a:pt x="373494" y="171"/>
                    </a:lnTo>
                    <a:lnTo>
                      <a:pt x="373494" y="294510"/>
                    </a:lnTo>
                    <a:cubicBezTo>
                      <a:pt x="373494" y="336828"/>
                      <a:pt x="362921" y="369363"/>
                      <a:pt x="341774" y="392137"/>
                    </a:cubicBezTo>
                    <a:cubicBezTo>
                      <a:pt x="320638" y="414891"/>
                      <a:pt x="291802" y="426283"/>
                      <a:pt x="255277" y="426283"/>
                    </a:cubicBezTo>
                    <a:cubicBezTo>
                      <a:pt x="218114" y="426283"/>
                      <a:pt x="188803" y="414891"/>
                      <a:pt x="167343" y="392137"/>
                    </a:cubicBezTo>
                    <a:cubicBezTo>
                      <a:pt x="145863" y="369363"/>
                      <a:pt x="135148" y="336828"/>
                      <a:pt x="135148" y="294510"/>
                    </a:cubicBezTo>
                    <a:lnTo>
                      <a:pt x="135148" y="171"/>
                    </a:lnTo>
                    <a:lnTo>
                      <a:pt x="601" y="171"/>
                    </a:lnTo>
                    <a:lnTo>
                      <a:pt x="601" y="711965"/>
                    </a:lnTo>
                    <a:lnTo>
                      <a:pt x="135148" y="711965"/>
                    </a:lnTo>
                    <a:lnTo>
                      <a:pt x="135148" y="466687"/>
                    </a:lnTo>
                    <a:cubicBezTo>
                      <a:pt x="152439" y="489775"/>
                      <a:pt x="175508" y="507880"/>
                      <a:pt x="204344" y="521024"/>
                    </a:cubicBezTo>
                    <a:cubicBezTo>
                      <a:pt x="233170" y="534168"/>
                      <a:pt x="265203" y="540750"/>
                      <a:pt x="300443" y="540750"/>
                    </a:cubicBezTo>
                    <a:cubicBezTo>
                      <a:pt x="340813" y="540750"/>
                      <a:pt x="376691" y="531920"/>
                      <a:pt x="408097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>
                  <a:defRPr lang="nl-NL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1" name="Google Shape;151;p14">
                <a:extLst>
                  <a:ext uri="{FF2B5EF4-FFF2-40B4-BE49-F238E27FC236}">
                    <a16:creationId xmlns:a16="http://schemas.microsoft.com/office/drawing/2014/main" id="{DDB9461F-6EAE-1D80-EA78-CF6858E0E562}"/>
                  </a:ext>
                </a:extLst>
              </p:cNvPr>
              <p:cNvSpPr/>
              <p:nvPr/>
            </p:nvSpPr>
            <p:spPr>
              <a:xfrm rot="10800000" flipH="1">
                <a:off x="3546906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437" y="135295"/>
                    </a:moveTo>
                    <a:cubicBezTo>
                      <a:pt x="360887" y="147153"/>
                      <a:pt x="378027" y="164944"/>
                      <a:pt x="390856" y="188680"/>
                    </a:cubicBezTo>
                    <a:cubicBezTo>
                      <a:pt x="403655" y="212396"/>
                      <a:pt x="410080" y="241256"/>
                      <a:pt x="410080" y="275250"/>
                    </a:cubicBezTo>
                    <a:cubicBezTo>
                      <a:pt x="410080" y="325891"/>
                      <a:pt x="396765" y="364857"/>
                      <a:pt x="370196" y="392117"/>
                    </a:cubicBezTo>
                    <a:cubicBezTo>
                      <a:pt x="343596" y="419366"/>
                      <a:pt x="311087" y="433006"/>
                      <a:pt x="272639" y="433006"/>
                    </a:cubicBezTo>
                    <a:cubicBezTo>
                      <a:pt x="234202" y="433006"/>
                      <a:pt x="201997" y="419366"/>
                      <a:pt x="176054" y="392117"/>
                    </a:cubicBezTo>
                    <a:cubicBezTo>
                      <a:pt x="150102" y="364857"/>
                      <a:pt x="137121" y="325891"/>
                      <a:pt x="137121" y="275250"/>
                    </a:cubicBezTo>
                    <a:cubicBezTo>
                      <a:pt x="137121" y="224588"/>
                      <a:pt x="149768" y="185622"/>
                      <a:pt x="175093" y="158383"/>
                    </a:cubicBezTo>
                    <a:cubicBezTo>
                      <a:pt x="200388" y="131113"/>
                      <a:pt x="232269" y="117503"/>
                      <a:pt x="270717" y="117503"/>
                    </a:cubicBezTo>
                    <a:cubicBezTo>
                      <a:pt x="295061" y="117503"/>
                      <a:pt x="317967" y="123427"/>
                      <a:pt x="339437" y="135295"/>
                    </a:cubicBezTo>
                    <a:moveTo>
                      <a:pt x="132325" y="34296"/>
                    </a:moveTo>
                    <a:cubicBezTo>
                      <a:pt x="91318" y="57049"/>
                      <a:pt x="59112" y="89271"/>
                      <a:pt x="35730" y="130961"/>
                    </a:cubicBezTo>
                    <a:cubicBezTo>
                      <a:pt x="12338" y="172640"/>
                      <a:pt x="652" y="220740"/>
                      <a:pt x="652" y="275250"/>
                    </a:cubicBezTo>
                    <a:cubicBezTo>
                      <a:pt x="652" y="329749"/>
                      <a:pt x="12672" y="377849"/>
                      <a:pt x="36691" y="419528"/>
                    </a:cubicBezTo>
                    <a:cubicBezTo>
                      <a:pt x="60721" y="461208"/>
                      <a:pt x="93543" y="493440"/>
                      <a:pt x="135209" y="516204"/>
                    </a:cubicBezTo>
                    <a:cubicBezTo>
                      <a:pt x="176844" y="538957"/>
                      <a:pt x="223295" y="550349"/>
                      <a:pt x="274562" y="550349"/>
                    </a:cubicBezTo>
                    <a:cubicBezTo>
                      <a:pt x="325819" y="550349"/>
                      <a:pt x="372260" y="538957"/>
                      <a:pt x="413925" y="516204"/>
                    </a:cubicBezTo>
                    <a:cubicBezTo>
                      <a:pt x="455570" y="493440"/>
                      <a:pt x="488402" y="461208"/>
                      <a:pt x="512432" y="419528"/>
                    </a:cubicBezTo>
                    <a:cubicBezTo>
                      <a:pt x="536462" y="377849"/>
                      <a:pt x="548472" y="329749"/>
                      <a:pt x="548472" y="275250"/>
                    </a:cubicBezTo>
                    <a:cubicBezTo>
                      <a:pt x="548472" y="220740"/>
                      <a:pt x="536138" y="172640"/>
                      <a:pt x="511471" y="130961"/>
                    </a:cubicBezTo>
                    <a:cubicBezTo>
                      <a:pt x="486794" y="89271"/>
                      <a:pt x="453476" y="57049"/>
                      <a:pt x="411517" y="34296"/>
                    </a:cubicBezTo>
                    <a:cubicBezTo>
                      <a:pt x="369538" y="11532"/>
                      <a:pt x="322611" y="150"/>
                      <a:pt x="270717" y="150"/>
                    </a:cubicBezTo>
                    <a:cubicBezTo>
                      <a:pt x="219450" y="150"/>
                      <a:pt x="173323" y="11532"/>
                      <a:pt x="132325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>
                  <a:defRPr lang="nl-NL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" name="Google Shape;152;p14">
                <a:extLst>
                  <a:ext uri="{FF2B5EF4-FFF2-40B4-BE49-F238E27FC236}">
                    <a16:creationId xmlns:a16="http://schemas.microsoft.com/office/drawing/2014/main" id="{BBA81F4A-466A-DE36-31CD-508388D0B567}"/>
                  </a:ext>
                </a:extLst>
              </p:cNvPr>
              <p:cNvSpPr/>
              <p:nvPr/>
            </p:nvSpPr>
            <p:spPr>
              <a:xfrm rot="10800000" flipH="1">
                <a:off x="4139893" y="511523"/>
                <a:ext cx="554538" cy="804135"/>
              </a:xfrm>
              <a:custGeom>
                <a:avLst/>
                <a:gdLst/>
                <a:ahLst/>
                <a:cxnLst/>
                <a:rect l="l" t="t" r="r" b="b"/>
                <a:pathLst>
                  <a:path w="554538" h="804135" extrusionOk="0">
                    <a:moveTo>
                      <a:pt x="400523" y="613402"/>
                    </a:moveTo>
                    <a:cubicBezTo>
                      <a:pt x="387703" y="636794"/>
                      <a:pt x="370412" y="654758"/>
                      <a:pt x="348638" y="667264"/>
                    </a:cubicBezTo>
                    <a:cubicBezTo>
                      <a:pt x="326845" y="679770"/>
                      <a:pt x="303462" y="686017"/>
                      <a:pt x="278471" y="686017"/>
                    </a:cubicBezTo>
                    <a:cubicBezTo>
                      <a:pt x="253480" y="686017"/>
                      <a:pt x="230422" y="679921"/>
                      <a:pt x="209265" y="667740"/>
                    </a:cubicBezTo>
                    <a:cubicBezTo>
                      <a:pt x="188139" y="655548"/>
                      <a:pt x="170979" y="637756"/>
                      <a:pt x="157846" y="614354"/>
                    </a:cubicBezTo>
                    <a:cubicBezTo>
                      <a:pt x="144703" y="590942"/>
                      <a:pt x="138157" y="563206"/>
                      <a:pt x="138157" y="531157"/>
                    </a:cubicBezTo>
                    <a:cubicBezTo>
                      <a:pt x="138157" y="499087"/>
                      <a:pt x="144703" y="471037"/>
                      <a:pt x="157846" y="446987"/>
                    </a:cubicBezTo>
                    <a:cubicBezTo>
                      <a:pt x="170979" y="422938"/>
                      <a:pt x="188271" y="404508"/>
                      <a:pt x="209751" y="391678"/>
                    </a:cubicBezTo>
                    <a:cubicBezTo>
                      <a:pt x="231201" y="378848"/>
                      <a:pt x="254107" y="372448"/>
                      <a:pt x="278471" y="372448"/>
                    </a:cubicBezTo>
                    <a:cubicBezTo>
                      <a:pt x="303462" y="372448"/>
                      <a:pt x="326845" y="378696"/>
                      <a:pt x="348638" y="391202"/>
                    </a:cubicBezTo>
                    <a:cubicBezTo>
                      <a:pt x="370412" y="403698"/>
                      <a:pt x="387703" y="421652"/>
                      <a:pt x="400523" y="445063"/>
                    </a:cubicBezTo>
                    <a:cubicBezTo>
                      <a:pt x="413342" y="468465"/>
                      <a:pt x="419747" y="496525"/>
                      <a:pt x="419747" y="529233"/>
                    </a:cubicBezTo>
                    <a:cubicBezTo>
                      <a:pt x="419747" y="561930"/>
                      <a:pt x="413342" y="589980"/>
                      <a:pt x="400523" y="613402"/>
                    </a:cubicBezTo>
                    <a:moveTo>
                      <a:pt x="348638" y="780759"/>
                    </a:moveTo>
                    <a:cubicBezTo>
                      <a:pt x="378729" y="765043"/>
                      <a:pt x="402455" y="744699"/>
                      <a:pt x="419747" y="719687"/>
                    </a:cubicBezTo>
                    <a:lnTo>
                      <a:pt x="419747" y="795675"/>
                    </a:lnTo>
                    <a:lnTo>
                      <a:pt x="555255" y="795675"/>
                    </a:lnTo>
                    <a:lnTo>
                      <a:pt x="555255" y="258943"/>
                    </a:lnTo>
                    <a:cubicBezTo>
                      <a:pt x="555255" y="209578"/>
                      <a:pt x="545319" y="165488"/>
                      <a:pt x="525468" y="126684"/>
                    </a:cubicBezTo>
                    <a:cubicBezTo>
                      <a:pt x="505607" y="87890"/>
                      <a:pt x="475810" y="57107"/>
                      <a:pt x="436077" y="34343"/>
                    </a:cubicBezTo>
                    <a:cubicBezTo>
                      <a:pt x="396344" y="11589"/>
                      <a:pt x="348294" y="197"/>
                      <a:pt x="291928" y="197"/>
                    </a:cubicBezTo>
                    <a:cubicBezTo>
                      <a:pt x="216317" y="197"/>
                      <a:pt x="154325" y="17837"/>
                      <a:pt x="105952" y="53097"/>
                    </a:cubicBezTo>
                    <a:cubicBezTo>
                      <a:pt x="57568" y="88377"/>
                      <a:pt x="30189" y="136466"/>
                      <a:pt x="23775" y="197375"/>
                    </a:cubicBezTo>
                    <a:lnTo>
                      <a:pt x="157361" y="197375"/>
                    </a:lnTo>
                    <a:cubicBezTo>
                      <a:pt x="164413" y="173022"/>
                      <a:pt x="179620" y="153610"/>
                      <a:pt x="203022" y="139190"/>
                    </a:cubicBezTo>
                    <a:cubicBezTo>
                      <a:pt x="226405" y="124760"/>
                      <a:pt x="254745" y="117550"/>
                      <a:pt x="288073" y="117550"/>
                    </a:cubicBezTo>
                    <a:cubicBezTo>
                      <a:pt x="327158" y="117550"/>
                      <a:pt x="358857" y="129256"/>
                      <a:pt x="383231" y="152658"/>
                    </a:cubicBezTo>
                    <a:cubicBezTo>
                      <a:pt x="407575" y="176070"/>
                      <a:pt x="419747" y="211491"/>
                      <a:pt x="419747" y="258943"/>
                    </a:cubicBezTo>
                    <a:lnTo>
                      <a:pt x="419747" y="341664"/>
                    </a:lnTo>
                    <a:cubicBezTo>
                      <a:pt x="402455" y="316663"/>
                      <a:pt x="378567" y="295813"/>
                      <a:pt x="348153" y="279145"/>
                    </a:cubicBezTo>
                    <a:cubicBezTo>
                      <a:pt x="317698" y="262477"/>
                      <a:pt x="282953" y="254133"/>
                      <a:pt x="243858" y="254133"/>
                    </a:cubicBezTo>
                    <a:cubicBezTo>
                      <a:pt x="199026" y="254133"/>
                      <a:pt x="158008" y="265677"/>
                      <a:pt x="120845" y="288765"/>
                    </a:cubicBezTo>
                    <a:cubicBezTo>
                      <a:pt x="83682" y="311843"/>
                      <a:pt x="54371" y="344388"/>
                      <a:pt x="32921" y="386392"/>
                    </a:cubicBezTo>
                    <a:cubicBezTo>
                      <a:pt x="11441" y="428386"/>
                      <a:pt x="716" y="476637"/>
                      <a:pt x="716" y="531157"/>
                    </a:cubicBezTo>
                    <a:cubicBezTo>
                      <a:pt x="716" y="585028"/>
                      <a:pt x="11441" y="632784"/>
                      <a:pt x="32921" y="674484"/>
                    </a:cubicBezTo>
                    <a:cubicBezTo>
                      <a:pt x="54371" y="716153"/>
                      <a:pt x="83521" y="748213"/>
                      <a:pt x="120360" y="770673"/>
                    </a:cubicBezTo>
                    <a:cubicBezTo>
                      <a:pt x="157199" y="793103"/>
                      <a:pt x="198358" y="804333"/>
                      <a:pt x="243858" y="804333"/>
                    </a:cubicBezTo>
                    <a:cubicBezTo>
                      <a:pt x="283591" y="804333"/>
                      <a:pt x="318507" y="796475"/>
                      <a:pt x="348638" y="780759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>
                  <a:defRPr lang="nl-NL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3" name="Google Shape;153;p14">
                <a:extLst>
                  <a:ext uri="{FF2B5EF4-FFF2-40B4-BE49-F238E27FC236}">
                    <a16:creationId xmlns:a16="http://schemas.microsoft.com/office/drawing/2014/main" id="{7EF3B288-AD7E-E3A8-B563-52B469B8895F}"/>
                  </a:ext>
                </a:extLst>
              </p:cNvPr>
              <p:cNvSpPr/>
              <p:nvPr/>
            </p:nvSpPr>
            <p:spPr>
              <a:xfrm rot="10800000" flipH="1">
                <a:off x="4772277" y="511525"/>
                <a:ext cx="529557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29557" h="550199" extrusionOk="0">
                    <a:moveTo>
                      <a:pt x="390982" y="325292"/>
                    </a:moveTo>
                    <a:cubicBezTo>
                      <a:pt x="390335" y="359914"/>
                      <a:pt x="377850" y="387650"/>
                      <a:pt x="353496" y="408499"/>
                    </a:cubicBezTo>
                    <a:cubicBezTo>
                      <a:pt x="329132" y="429319"/>
                      <a:pt x="299345" y="439759"/>
                      <a:pt x="264105" y="439759"/>
                    </a:cubicBezTo>
                    <a:cubicBezTo>
                      <a:pt x="230787" y="439759"/>
                      <a:pt x="202760" y="429653"/>
                      <a:pt x="180015" y="409451"/>
                    </a:cubicBezTo>
                    <a:cubicBezTo>
                      <a:pt x="157260" y="389249"/>
                      <a:pt x="143338" y="361190"/>
                      <a:pt x="138219" y="325292"/>
                    </a:cubicBezTo>
                    <a:close/>
                    <a:moveTo>
                      <a:pt x="526491" y="234875"/>
                    </a:moveTo>
                    <a:lnTo>
                      <a:pt x="137257" y="234875"/>
                    </a:lnTo>
                    <a:cubicBezTo>
                      <a:pt x="140444" y="196395"/>
                      <a:pt x="153901" y="166249"/>
                      <a:pt x="177607" y="144458"/>
                    </a:cubicBezTo>
                    <a:cubicBezTo>
                      <a:pt x="201313" y="122646"/>
                      <a:pt x="230483" y="111750"/>
                      <a:pt x="265076" y="111750"/>
                    </a:cubicBezTo>
                    <a:cubicBezTo>
                      <a:pt x="315048" y="111750"/>
                      <a:pt x="350602" y="133228"/>
                      <a:pt x="371759" y="176193"/>
                    </a:cubicBezTo>
                    <a:lnTo>
                      <a:pt x="516869" y="176193"/>
                    </a:lnTo>
                    <a:cubicBezTo>
                      <a:pt x="501510" y="124884"/>
                      <a:pt x="472016" y="82728"/>
                      <a:pt x="428469" y="49706"/>
                    </a:cubicBezTo>
                    <a:cubicBezTo>
                      <a:pt x="384871" y="16664"/>
                      <a:pt x="331378" y="169"/>
                      <a:pt x="267960" y="169"/>
                    </a:cubicBezTo>
                    <a:cubicBezTo>
                      <a:pt x="216682" y="169"/>
                      <a:pt x="170717" y="11551"/>
                      <a:pt x="130043" y="34325"/>
                    </a:cubicBezTo>
                    <a:cubicBezTo>
                      <a:pt x="89349" y="57068"/>
                      <a:pt x="57630" y="89300"/>
                      <a:pt x="34885" y="130980"/>
                    </a:cubicBezTo>
                    <a:cubicBezTo>
                      <a:pt x="12150" y="172659"/>
                      <a:pt x="778" y="220759"/>
                      <a:pt x="778" y="275268"/>
                    </a:cubicBezTo>
                    <a:cubicBezTo>
                      <a:pt x="778" y="330406"/>
                      <a:pt x="11988" y="378819"/>
                      <a:pt x="34399" y="420519"/>
                    </a:cubicBezTo>
                    <a:cubicBezTo>
                      <a:pt x="56841" y="462189"/>
                      <a:pt x="88236" y="494249"/>
                      <a:pt x="128596" y="516709"/>
                    </a:cubicBezTo>
                    <a:cubicBezTo>
                      <a:pt x="168977" y="539148"/>
                      <a:pt x="215418" y="550368"/>
                      <a:pt x="267960" y="550368"/>
                    </a:cubicBezTo>
                    <a:cubicBezTo>
                      <a:pt x="318569" y="550368"/>
                      <a:pt x="363907" y="539452"/>
                      <a:pt x="403964" y="517660"/>
                    </a:cubicBezTo>
                    <a:cubicBezTo>
                      <a:pt x="443990" y="495859"/>
                      <a:pt x="475072" y="464913"/>
                      <a:pt x="497169" y="424843"/>
                    </a:cubicBezTo>
                    <a:cubicBezTo>
                      <a:pt x="519287" y="384764"/>
                      <a:pt x="530336" y="338750"/>
                      <a:pt x="530336" y="286812"/>
                    </a:cubicBezTo>
                    <a:cubicBezTo>
                      <a:pt x="530336" y="267573"/>
                      <a:pt x="529051" y="250267"/>
                      <a:pt x="526491" y="234875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>
                  <a:defRPr lang="nl-NL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" name="Google Shape;154;p14">
                <a:extLst>
                  <a:ext uri="{FF2B5EF4-FFF2-40B4-BE49-F238E27FC236}">
                    <a16:creationId xmlns:a16="http://schemas.microsoft.com/office/drawing/2014/main" id="{E0FF984E-7BF7-34E9-A226-38DFDF6E34FF}"/>
                  </a:ext>
                </a:extLst>
              </p:cNvPr>
              <p:cNvSpPr/>
              <p:nvPr/>
            </p:nvSpPr>
            <p:spPr>
              <a:xfrm rot="10800000" flipH="1">
                <a:off x="5351810" y="511523"/>
                <a:ext cx="442089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442089" h="550199" extrusionOk="0">
                    <a:moveTo>
                      <a:pt x="116131" y="23703"/>
                    </a:moveTo>
                    <a:cubicBezTo>
                      <a:pt x="81538" y="39419"/>
                      <a:pt x="54139" y="60734"/>
                      <a:pt x="33974" y="87660"/>
                    </a:cubicBezTo>
                    <a:cubicBezTo>
                      <a:pt x="13779" y="114606"/>
                      <a:pt x="2740" y="144418"/>
                      <a:pt x="808" y="177125"/>
                    </a:cubicBezTo>
                    <a:lnTo>
                      <a:pt x="136316" y="177125"/>
                    </a:lnTo>
                    <a:cubicBezTo>
                      <a:pt x="138866" y="156589"/>
                      <a:pt x="148953" y="139618"/>
                      <a:pt x="166589" y="126150"/>
                    </a:cubicBezTo>
                    <a:cubicBezTo>
                      <a:pt x="184204" y="112672"/>
                      <a:pt x="206139" y="105948"/>
                      <a:pt x="232415" y="105948"/>
                    </a:cubicBezTo>
                    <a:cubicBezTo>
                      <a:pt x="258054" y="105948"/>
                      <a:pt x="278077" y="111062"/>
                      <a:pt x="292505" y="121340"/>
                    </a:cubicBezTo>
                    <a:cubicBezTo>
                      <a:pt x="306903" y="131588"/>
                      <a:pt x="314117" y="144742"/>
                      <a:pt x="314117" y="160772"/>
                    </a:cubicBezTo>
                    <a:cubicBezTo>
                      <a:pt x="314117" y="178087"/>
                      <a:pt x="305294" y="191069"/>
                      <a:pt x="287679" y="199727"/>
                    </a:cubicBezTo>
                    <a:cubicBezTo>
                      <a:pt x="270064" y="208385"/>
                      <a:pt x="242037" y="217843"/>
                      <a:pt x="203590" y="228101"/>
                    </a:cubicBezTo>
                    <a:cubicBezTo>
                      <a:pt x="163857" y="237721"/>
                      <a:pt x="131358" y="247655"/>
                      <a:pt x="106044" y="257923"/>
                    </a:cubicBezTo>
                    <a:cubicBezTo>
                      <a:pt x="80719" y="268171"/>
                      <a:pt x="58965" y="283897"/>
                      <a:pt x="40682" y="305050"/>
                    </a:cubicBezTo>
                    <a:cubicBezTo>
                      <a:pt x="22420" y="326214"/>
                      <a:pt x="13303" y="354740"/>
                      <a:pt x="13303" y="390658"/>
                    </a:cubicBezTo>
                    <a:cubicBezTo>
                      <a:pt x="13303" y="420155"/>
                      <a:pt x="21782" y="447081"/>
                      <a:pt x="38770" y="471455"/>
                    </a:cubicBezTo>
                    <a:cubicBezTo>
                      <a:pt x="55748" y="495829"/>
                      <a:pt x="80091" y="515069"/>
                      <a:pt x="111811" y="529175"/>
                    </a:cubicBezTo>
                    <a:cubicBezTo>
                      <a:pt x="143530" y="543270"/>
                      <a:pt x="180855" y="550338"/>
                      <a:pt x="223785" y="550338"/>
                    </a:cubicBezTo>
                    <a:cubicBezTo>
                      <a:pt x="287214" y="550338"/>
                      <a:pt x="337823" y="534471"/>
                      <a:pt x="375623" y="502725"/>
                    </a:cubicBezTo>
                    <a:cubicBezTo>
                      <a:pt x="413434" y="470979"/>
                      <a:pt x="434266" y="428175"/>
                      <a:pt x="438101" y="374314"/>
                    </a:cubicBezTo>
                    <a:lnTo>
                      <a:pt x="309311" y="374314"/>
                    </a:lnTo>
                    <a:cubicBezTo>
                      <a:pt x="307389" y="395478"/>
                      <a:pt x="298566" y="412297"/>
                      <a:pt x="282883" y="424803"/>
                    </a:cubicBezTo>
                    <a:cubicBezTo>
                      <a:pt x="267170" y="437309"/>
                      <a:pt x="246196" y="443567"/>
                      <a:pt x="219920" y="443567"/>
                    </a:cubicBezTo>
                    <a:cubicBezTo>
                      <a:pt x="195576" y="443567"/>
                      <a:pt x="176838" y="439071"/>
                      <a:pt x="163715" y="430109"/>
                    </a:cubicBezTo>
                    <a:cubicBezTo>
                      <a:pt x="150562" y="421117"/>
                      <a:pt x="144016" y="408611"/>
                      <a:pt x="144016" y="392592"/>
                    </a:cubicBezTo>
                    <a:cubicBezTo>
                      <a:pt x="144016" y="374628"/>
                      <a:pt x="152970" y="360998"/>
                      <a:pt x="170909" y="351712"/>
                    </a:cubicBezTo>
                    <a:cubicBezTo>
                      <a:pt x="188848" y="342406"/>
                      <a:pt x="216712" y="332948"/>
                      <a:pt x="254533" y="323328"/>
                    </a:cubicBezTo>
                    <a:cubicBezTo>
                      <a:pt x="292981" y="313708"/>
                      <a:pt x="324680" y="303764"/>
                      <a:pt x="349671" y="293517"/>
                    </a:cubicBezTo>
                    <a:cubicBezTo>
                      <a:pt x="374662" y="283249"/>
                      <a:pt x="396294" y="267381"/>
                      <a:pt x="414557" y="245893"/>
                    </a:cubicBezTo>
                    <a:cubicBezTo>
                      <a:pt x="432819" y="224405"/>
                      <a:pt x="442259" y="196031"/>
                      <a:pt x="442897" y="160772"/>
                    </a:cubicBezTo>
                    <a:cubicBezTo>
                      <a:pt x="442897" y="129998"/>
                      <a:pt x="434398" y="102414"/>
                      <a:pt x="417430" y="78050"/>
                    </a:cubicBezTo>
                    <a:cubicBezTo>
                      <a:pt x="400453" y="53666"/>
                      <a:pt x="376109" y="34599"/>
                      <a:pt x="344390" y="20817"/>
                    </a:cubicBezTo>
                    <a:cubicBezTo>
                      <a:pt x="312670" y="7035"/>
                      <a:pt x="275669" y="139"/>
                      <a:pt x="233387" y="139"/>
                    </a:cubicBezTo>
                    <a:cubicBezTo>
                      <a:pt x="189809" y="139"/>
                      <a:pt x="150744" y="7997"/>
                      <a:pt x="116131" y="2370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>
                  <a:defRPr lang="nl-NL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" name="Google Shape;155;p14">
                <a:extLst>
                  <a:ext uri="{FF2B5EF4-FFF2-40B4-BE49-F238E27FC236}">
                    <a16:creationId xmlns:a16="http://schemas.microsoft.com/office/drawing/2014/main" id="{ADFCE8FB-258B-DFCB-ECA6-D34BB21EA6BB}"/>
                  </a:ext>
                </a:extLst>
              </p:cNvPr>
              <p:cNvSpPr/>
              <p:nvPr/>
            </p:nvSpPr>
            <p:spPr>
              <a:xfrm rot="10800000" flipH="1">
                <a:off x="5850605" y="511524"/>
                <a:ext cx="514188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14188" h="550199" extrusionOk="0">
                    <a:moveTo>
                      <a:pt x="34481" y="420043"/>
                    </a:moveTo>
                    <a:cubicBezTo>
                      <a:pt x="56922" y="461408"/>
                      <a:pt x="87974" y="493468"/>
                      <a:pt x="127707" y="516232"/>
                    </a:cubicBezTo>
                    <a:cubicBezTo>
                      <a:pt x="167439" y="538986"/>
                      <a:pt x="212919" y="550378"/>
                      <a:pt x="264186" y="550378"/>
                    </a:cubicBezTo>
                    <a:cubicBezTo>
                      <a:pt x="330175" y="550378"/>
                      <a:pt x="384811" y="533862"/>
                      <a:pt x="428065" y="500840"/>
                    </a:cubicBezTo>
                    <a:cubicBezTo>
                      <a:pt x="471309" y="467798"/>
                      <a:pt x="500276" y="421481"/>
                      <a:pt x="515038" y="361847"/>
                    </a:cubicBezTo>
                    <a:lnTo>
                      <a:pt x="369908" y="361847"/>
                    </a:lnTo>
                    <a:cubicBezTo>
                      <a:pt x="362218" y="384935"/>
                      <a:pt x="349237" y="403041"/>
                      <a:pt x="330974" y="416195"/>
                    </a:cubicBezTo>
                    <a:cubicBezTo>
                      <a:pt x="312721" y="429328"/>
                      <a:pt x="290138" y="435910"/>
                      <a:pt x="263225" y="435910"/>
                    </a:cubicBezTo>
                    <a:cubicBezTo>
                      <a:pt x="224797" y="435910"/>
                      <a:pt x="194343" y="421967"/>
                      <a:pt x="171922" y="394069"/>
                    </a:cubicBezTo>
                    <a:cubicBezTo>
                      <a:pt x="149480" y="366171"/>
                      <a:pt x="138290" y="326577"/>
                      <a:pt x="138290" y="275278"/>
                    </a:cubicBezTo>
                    <a:cubicBezTo>
                      <a:pt x="138290" y="224616"/>
                      <a:pt x="149480" y="185347"/>
                      <a:pt x="171922" y="157449"/>
                    </a:cubicBezTo>
                    <a:cubicBezTo>
                      <a:pt x="194343" y="129551"/>
                      <a:pt x="224797" y="115597"/>
                      <a:pt x="263225" y="115597"/>
                    </a:cubicBezTo>
                    <a:cubicBezTo>
                      <a:pt x="317679" y="115597"/>
                      <a:pt x="353233" y="139971"/>
                      <a:pt x="369908" y="188709"/>
                    </a:cubicBezTo>
                    <a:lnTo>
                      <a:pt x="515038" y="188709"/>
                    </a:lnTo>
                    <a:cubicBezTo>
                      <a:pt x="500276" y="130989"/>
                      <a:pt x="471126" y="85137"/>
                      <a:pt x="427579" y="51154"/>
                    </a:cubicBezTo>
                    <a:cubicBezTo>
                      <a:pt x="383992" y="17160"/>
                      <a:pt x="329547" y="178"/>
                      <a:pt x="264186" y="178"/>
                    </a:cubicBezTo>
                    <a:cubicBezTo>
                      <a:pt x="212919" y="178"/>
                      <a:pt x="167439" y="11560"/>
                      <a:pt x="127707" y="34324"/>
                    </a:cubicBezTo>
                    <a:cubicBezTo>
                      <a:pt x="87974" y="57077"/>
                      <a:pt x="56922" y="89157"/>
                      <a:pt x="34481" y="130513"/>
                    </a:cubicBezTo>
                    <a:cubicBezTo>
                      <a:pt x="12060" y="171869"/>
                      <a:pt x="849" y="220120"/>
                      <a:pt x="849" y="275278"/>
                    </a:cubicBezTo>
                    <a:cubicBezTo>
                      <a:pt x="849" y="330415"/>
                      <a:pt x="12060" y="378677"/>
                      <a:pt x="34481" y="42004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>
                  <a:defRPr lang="nl-NL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" name="Google Shape;156;p14">
                <a:extLst>
                  <a:ext uri="{FF2B5EF4-FFF2-40B4-BE49-F238E27FC236}">
                    <a16:creationId xmlns:a16="http://schemas.microsoft.com/office/drawing/2014/main" id="{9C3B68DE-130D-BCAB-B13E-327713C56744}"/>
                  </a:ext>
                </a:extLst>
              </p:cNvPr>
              <p:cNvSpPr/>
              <p:nvPr/>
            </p:nvSpPr>
            <p:spPr>
              <a:xfrm rot="10800000" flipH="1">
                <a:off x="6444549" y="341269"/>
                <a:ext cx="50745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50" h="711794" extrusionOk="0">
                    <a:moveTo>
                      <a:pt x="408441" y="514300"/>
                    </a:moveTo>
                    <a:cubicBezTo>
                      <a:pt x="439837" y="496650"/>
                      <a:pt x="464342" y="470687"/>
                      <a:pt x="481957" y="436389"/>
                    </a:cubicBezTo>
                    <a:cubicBezTo>
                      <a:pt x="499582" y="402071"/>
                      <a:pt x="508395" y="360878"/>
                      <a:pt x="508395" y="312788"/>
                    </a:cubicBezTo>
                    <a:lnTo>
                      <a:pt x="508395" y="171"/>
                    </a:lnTo>
                    <a:lnTo>
                      <a:pt x="373848" y="171"/>
                    </a:lnTo>
                    <a:lnTo>
                      <a:pt x="373848" y="294510"/>
                    </a:lnTo>
                    <a:cubicBezTo>
                      <a:pt x="373848" y="336828"/>
                      <a:pt x="363285" y="369363"/>
                      <a:pt x="342129" y="392137"/>
                    </a:cubicBezTo>
                    <a:cubicBezTo>
                      <a:pt x="320982" y="414891"/>
                      <a:pt x="292156" y="426283"/>
                      <a:pt x="255631" y="426283"/>
                    </a:cubicBezTo>
                    <a:cubicBezTo>
                      <a:pt x="218468" y="426283"/>
                      <a:pt x="189167" y="414891"/>
                      <a:pt x="167687" y="392137"/>
                    </a:cubicBezTo>
                    <a:cubicBezTo>
                      <a:pt x="146217" y="369363"/>
                      <a:pt x="135492" y="336828"/>
                      <a:pt x="135492" y="294510"/>
                    </a:cubicBezTo>
                    <a:lnTo>
                      <a:pt x="135492" y="171"/>
                    </a:lnTo>
                    <a:lnTo>
                      <a:pt x="945" y="171"/>
                    </a:lnTo>
                    <a:lnTo>
                      <a:pt x="945" y="711965"/>
                    </a:lnTo>
                    <a:lnTo>
                      <a:pt x="135492" y="711965"/>
                    </a:lnTo>
                    <a:lnTo>
                      <a:pt x="135492" y="466687"/>
                    </a:lnTo>
                    <a:cubicBezTo>
                      <a:pt x="152803" y="489775"/>
                      <a:pt x="175862" y="507880"/>
                      <a:pt x="204688" y="521024"/>
                    </a:cubicBezTo>
                    <a:cubicBezTo>
                      <a:pt x="233534" y="534168"/>
                      <a:pt x="265557" y="540750"/>
                      <a:pt x="300807" y="540750"/>
                    </a:cubicBezTo>
                    <a:cubicBezTo>
                      <a:pt x="341167" y="540750"/>
                      <a:pt x="377045" y="531920"/>
                      <a:pt x="408441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>
                  <a:defRPr lang="nl-NL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7" name="Google Shape;157;p14">
                <a:extLst>
                  <a:ext uri="{FF2B5EF4-FFF2-40B4-BE49-F238E27FC236}">
                    <a16:creationId xmlns:a16="http://schemas.microsoft.com/office/drawing/2014/main" id="{1A973000-9662-562C-9833-FBE02186843B}"/>
                  </a:ext>
                </a:extLst>
              </p:cNvPr>
              <p:cNvSpPr/>
              <p:nvPr/>
            </p:nvSpPr>
            <p:spPr>
              <a:xfrm rot="10800000" flipH="1">
                <a:off x="7026965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781" y="135295"/>
                    </a:moveTo>
                    <a:cubicBezTo>
                      <a:pt x="361231" y="147153"/>
                      <a:pt x="378371" y="164944"/>
                      <a:pt x="391210" y="188680"/>
                    </a:cubicBezTo>
                    <a:cubicBezTo>
                      <a:pt x="403999" y="212396"/>
                      <a:pt x="410414" y="241256"/>
                      <a:pt x="410414" y="275250"/>
                    </a:cubicBezTo>
                    <a:cubicBezTo>
                      <a:pt x="410414" y="325891"/>
                      <a:pt x="397109" y="364857"/>
                      <a:pt x="370540" y="392117"/>
                    </a:cubicBezTo>
                    <a:cubicBezTo>
                      <a:pt x="343940" y="419366"/>
                      <a:pt x="311421" y="433006"/>
                      <a:pt x="272993" y="433006"/>
                    </a:cubicBezTo>
                    <a:cubicBezTo>
                      <a:pt x="234546" y="433006"/>
                      <a:pt x="202341" y="419366"/>
                      <a:pt x="176388" y="392117"/>
                    </a:cubicBezTo>
                    <a:cubicBezTo>
                      <a:pt x="150456" y="364857"/>
                      <a:pt x="137475" y="325891"/>
                      <a:pt x="137475" y="275250"/>
                    </a:cubicBezTo>
                    <a:cubicBezTo>
                      <a:pt x="137475" y="224588"/>
                      <a:pt x="150112" y="185622"/>
                      <a:pt x="175427" y="158383"/>
                    </a:cubicBezTo>
                    <a:cubicBezTo>
                      <a:pt x="200732" y="131113"/>
                      <a:pt x="232613" y="117503"/>
                      <a:pt x="271061" y="117503"/>
                    </a:cubicBezTo>
                    <a:cubicBezTo>
                      <a:pt x="295404" y="117503"/>
                      <a:pt x="318311" y="123427"/>
                      <a:pt x="339781" y="135295"/>
                    </a:cubicBezTo>
                    <a:moveTo>
                      <a:pt x="132659" y="34296"/>
                    </a:moveTo>
                    <a:cubicBezTo>
                      <a:pt x="91661" y="57049"/>
                      <a:pt x="59456" y="89271"/>
                      <a:pt x="36074" y="130961"/>
                    </a:cubicBezTo>
                    <a:cubicBezTo>
                      <a:pt x="12671" y="172640"/>
                      <a:pt x="995" y="220740"/>
                      <a:pt x="995" y="275250"/>
                    </a:cubicBezTo>
                    <a:cubicBezTo>
                      <a:pt x="995" y="329749"/>
                      <a:pt x="13015" y="377849"/>
                      <a:pt x="37035" y="419528"/>
                    </a:cubicBezTo>
                    <a:cubicBezTo>
                      <a:pt x="61065" y="461208"/>
                      <a:pt x="93887" y="493440"/>
                      <a:pt x="135553" y="516204"/>
                    </a:cubicBezTo>
                    <a:cubicBezTo>
                      <a:pt x="177188" y="538957"/>
                      <a:pt x="223639" y="550349"/>
                      <a:pt x="274896" y="550349"/>
                    </a:cubicBezTo>
                    <a:cubicBezTo>
                      <a:pt x="326163" y="550349"/>
                      <a:pt x="372604" y="538957"/>
                      <a:pt x="414269" y="516204"/>
                    </a:cubicBezTo>
                    <a:cubicBezTo>
                      <a:pt x="455904" y="493440"/>
                      <a:pt x="488756" y="461208"/>
                      <a:pt x="512776" y="419528"/>
                    </a:cubicBezTo>
                    <a:cubicBezTo>
                      <a:pt x="536806" y="377849"/>
                      <a:pt x="548816" y="329749"/>
                      <a:pt x="548816" y="275250"/>
                    </a:cubicBezTo>
                    <a:cubicBezTo>
                      <a:pt x="548816" y="220740"/>
                      <a:pt x="536482" y="172640"/>
                      <a:pt x="511815" y="130961"/>
                    </a:cubicBezTo>
                    <a:cubicBezTo>
                      <a:pt x="487148" y="89271"/>
                      <a:pt x="453820" y="57049"/>
                      <a:pt x="411861" y="34296"/>
                    </a:cubicBezTo>
                    <a:cubicBezTo>
                      <a:pt x="369892" y="11532"/>
                      <a:pt x="322965" y="150"/>
                      <a:pt x="271061" y="150"/>
                    </a:cubicBezTo>
                    <a:cubicBezTo>
                      <a:pt x="219794" y="150"/>
                      <a:pt x="173656" y="11532"/>
                      <a:pt x="132659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>
                  <a:defRPr lang="nl-NL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8" name="Google Shape;158;p14">
                <a:extLst>
                  <a:ext uri="{FF2B5EF4-FFF2-40B4-BE49-F238E27FC236}">
                    <a16:creationId xmlns:a16="http://schemas.microsoft.com/office/drawing/2014/main" id="{84FE169D-77C9-D39A-C02C-1BBEDE376687}"/>
                  </a:ext>
                </a:extLst>
              </p:cNvPr>
              <p:cNvSpPr/>
              <p:nvPr/>
            </p:nvSpPr>
            <p:spPr>
              <a:xfrm rot="10800000" flipH="1">
                <a:off x="7620910" y="511524"/>
                <a:ext cx="54781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10" h="550199" extrusionOk="0">
                    <a:moveTo>
                      <a:pt x="339830" y="135295"/>
                    </a:moveTo>
                    <a:cubicBezTo>
                      <a:pt x="361280" y="147153"/>
                      <a:pt x="378419" y="164944"/>
                      <a:pt x="391259" y="188680"/>
                    </a:cubicBezTo>
                    <a:cubicBezTo>
                      <a:pt x="404048" y="212396"/>
                      <a:pt x="410463" y="241256"/>
                      <a:pt x="410463" y="275250"/>
                    </a:cubicBezTo>
                    <a:cubicBezTo>
                      <a:pt x="410463" y="325891"/>
                      <a:pt x="397158" y="364857"/>
                      <a:pt x="370588" y="392117"/>
                    </a:cubicBezTo>
                    <a:cubicBezTo>
                      <a:pt x="343988" y="419366"/>
                      <a:pt x="311470" y="433006"/>
                      <a:pt x="273042" y="433006"/>
                    </a:cubicBezTo>
                    <a:cubicBezTo>
                      <a:pt x="234594" y="433006"/>
                      <a:pt x="202389" y="419366"/>
                      <a:pt x="176437" y="392117"/>
                    </a:cubicBezTo>
                    <a:cubicBezTo>
                      <a:pt x="150505" y="364857"/>
                      <a:pt x="137524" y="325891"/>
                      <a:pt x="137524" y="275250"/>
                    </a:cubicBezTo>
                    <a:cubicBezTo>
                      <a:pt x="137524" y="224588"/>
                      <a:pt x="150161" y="185622"/>
                      <a:pt x="175476" y="158383"/>
                    </a:cubicBezTo>
                    <a:cubicBezTo>
                      <a:pt x="200780" y="131113"/>
                      <a:pt x="232662" y="117503"/>
                      <a:pt x="271110" y="117503"/>
                    </a:cubicBezTo>
                    <a:cubicBezTo>
                      <a:pt x="295453" y="117503"/>
                      <a:pt x="318360" y="123427"/>
                      <a:pt x="339830" y="135295"/>
                    </a:cubicBezTo>
                    <a:moveTo>
                      <a:pt x="132708" y="34296"/>
                    </a:moveTo>
                    <a:cubicBezTo>
                      <a:pt x="91710" y="57049"/>
                      <a:pt x="59505" y="89271"/>
                      <a:pt x="36123" y="130961"/>
                    </a:cubicBezTo>
                    <a:cubicBezTo>
                      <a:pt x="12720" y="172640"/>
                      <a:pt x="1054" y="220740"/>
                      <a:pt x="1054" y="275250"/>
                    </a:cubicBezTo>
                    <a:cubicBezTo>
                      <a:pt x="1054" y="329749"/>
                      <a:pt x="13064" y="377849"/>
                      <a:pt x="37084" y="419528"/>
                    </a:cubicBezTo>
                    <a:cubicBezTo>
                      <a:pt x="61114" y="461208"/>
                      <a:pt x="93936" y="493440"/>
                      <a:pt x="135601" y="516204"/>
                    </a:cubicBezTo>
                    <a:cubicBezTo>
                      <a:pt x="177236" y="538957"/>
                      <a:pt x="223687" y="550349"/>
                      <a:pt x="274944" y="550349"/>
                    </a:cubicBezTo>
                    <a:cubicBezTo>
                      <a:pt x="326211" y="550349"/>
                      <a:pt x="372652" y="538957"/>
                      <a:pt x="414317" y="516204"/>
                    </a:cubicBezTo>
                    <a:cubicBezTo>
                      <a:pt x="455963" y="493440"/>
                      <a:pt x="488805" y="461208"/>
                      <a:pt x="512825" y="419528"/>
                    </a:cubicBezTo>
                    <a:cubicBezTo>
                      <a:pt x="536855" y="377849"/>
                      <a:pt x="548865" y="329749"/>
                      <a:pt x="548865" y="275250"/>
                    </a:cubicBezTo>
                    <a:cubicBezTo>
                      <a:pt x="548865" y="220740"/>
                      <a:pt x="536531" y="172640"/>
                      <a:pt x="511864" y="130961"/>
                    </a:cubicBezTo>
                    <a:cubicBezTo>
                      <a:pt x="487196" y="89271"/>
                      <a:pt x="453868" y="57049"/>
                      <a:pt x="411909" y="34296"/>
                    </a:cubicBezTo>
                    <a:cubicBezTo>
                      <a:pt x="369941" y="11532"/>
                      <a:pt x="323014" y="150"/>
                      <a:pt x="271110" y="150"/>
                    </a:cubicBezTo>
                    <a:cubicBezTo>
                      <a:pt x="219842" y="150"/>
                      <a:pt x="173705" y="11532"/>
                      <a:pt x="132708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>
                  <a:defRPr lang="nl-NL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" name="Google Shape;159;p14">
                <a:extLst>
                  <a:ext uri="{FF2B5EF4-FFF2-40B4-BE49-F238E27FC236}">
                    <a16:creationId xmlns:a16="http://schemas.microsoft.com/office/drawing/2014/main" id="{6C092297-4F52-ED1D-17F1-0803333D51AD}"/>
                  </a:ext>
                </a:extLst>
              </p:cNvPr>
              <p:cNvSpPr/>
              <p:nvPr/>
            </p:nvSpPr>
            <p:spPr>
              <a:xfrm rot="10800000" flipH="1">
                <a:off x="8248471" y="341271"/>
                <a:ext cx="134546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134546" h="711794" extrusionOk="0">
                    <a:moveTo>
                      <a:pt x="134547" y="-254"/>
                    </a:moveTo>
                    <a:lnTo>
                      <a:pt x="0" y="-254"/>
                    </a:lnTo>
                    <a:lnTo>
                      <a:pt x="0" y="711540"/>
                    </a:lnTo>
                    <a:lnTo>
                      <a:pt x="134547" y="71154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>
                  <a:defRPr lang="nl-NL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0" name="Google Shape;160;p14">
                <a:extLst>
                  <a:ext uri="{FF2B5EF4-FFF2-40B4-BE49-F238E27FC236}">
                    <a16:creationId xmlns:a16="http://schemas.microsoft.com/office/drawing/2014/main" id="{A3FC2108-732B-F810-CCB8-AE8E30C3378F}"/>
                  </a:ext>
                </a:extLst>
              </p:cNvPr>
              <p:cNvSpPr/>
              <p:nvPr/>
            </p:nvSpPr>
            <p:spPr>
              <a:xfrm rot="10800000" flipH="1">
                <a:off x="184698" y="233060"/>
                <a:ext cx="2187639" cy="1094728"/>
              </a:xfrm>
              <a:custGeom>
                <a:avLst/>
                <a:gdLst/>
                <a:ahLst/>
                <a:cxnLst/>
                <a:rect l="l" t="t" r="r" b="b"/>
                <a:pathLst>
                  <a:path w="2187639" h="1094728" extrusionOk="0">
                    <a:moveTo>
                      <a:pt x="1656406" y="1094946"/>
                    </a:moveTo>
                    <a:cubicBezTo>
                      <a:pt x="1656406" y="784222"/>
                      <a:pt x="1404725" y="532341"/>
                      <a:pt x="1094269" y="532341"/>
                    </a:cubicBezTo>
                    <a:cubicBezTo>
                      <a:pt x="783803" y="532341"/>
                      <a:pt x="532122" y="784222"/>
                      <a:pt x="532122" y="1094946"/>
                    </a:cubicBezTo>
                    <a:lnTo>
                      <a:pt x="449" y="1094946"/>
                    </a:lnTo>
                    <a:cubicBezTo>
                      <a:pt x="449" y="490348"/>
                      <a:pt x="490163" y="217"/>
                      <a:pt x="1094269" y="217"/>
                    </a:cubicBezTo>
                    <a:cubicBezTo>
                      <a:pt x="1698365" y="217"/>
                      <a:pt x="2188089" y="490348"/>
                      <a:pt x="2188089" y="1094946"/>
                    </a:cubicBezTo>
                    <a:close/>
                  </a:path>
                </a:pathLst>
              </a:custGeom>
              <a:solidFill>
                <a:srgbClr val="ED1C2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>
                  <a:defRPr lang="nl-NL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22940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How it Started: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6D1A0B-E981-9D92-F4E7-C8D17CC2C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515" y="1723175"/>
            <a:ext cx="2782248" cy="5740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605084-0E65-B3B9-716D-EE586EE53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270" y="1723175"/>
            <a:ext cx="3350217" cy="5740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798D7A-830B-F349-E182-66DCE1E80234}"/>
              </a:ext>
            </a:extLst>
          </p:cNvPr>
          <p:cNvSpPr txBox="1"/>
          <p:nvPr/>
        </p:nvSpPr>
        <p:spPr>
          <a:xfrm>
            <a:off x="4503216" y="2367123"/>
            <a:ext cx="5032165" cy="15314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11125" indent="-111125">
              <a:lnSpc>
                <a:spcPct val="150000"/>
              </a:lnSpc>
              <a:buFontTx/>
              <a:buChar char="-"/>
            </a:pPr>
            <a:r>
              <a:rPr lang="en-US" sz="1600" dirty="0"/>
              <a:t>“Indeed, the trend continued”</a:t>
            </a:r>
          </a:p>
          <a:p>
            <a:pPr marL="111125" indent="-111125">
              <a:lnSpc>
                <a:spcPct val="150000"/>
              </a:lnSpc>
              <a:buFontTx/>
              <a:buChar char="-"/>
            </a:pPr>
            <a:r>
              <a:rPr lang="en-US" sz="1600" dirty="0"/>
              <a:t>“Both for research and production-level applications”</a:t>
            </a:r>
            <a:endParaRPr lang="en-US" sz="1600" dirty="0">
              <a:ea typeface="Calibri"/>
              <a:cs typeface="Calibri"/>
            </a:endParaRPr>
          </a:p>
          <a:p>
            <a:pPr marL="111125" indent="-111125">
              <a:lnSpc>
                <a:spcPct val="150000"/>
              </a:lnSpc>
              <a:buFontTx/>
              <a:buChar char="-"/>
            </a:pPr>
            <a:r>
              <a:rPr lang="en-US" sz="1600" dirty="0"/>
              <a:t>“Maybe we should start actively working on smooth”</a:t>
            </a:r>
            <a:endParaRPr lang="en-US" sz="1600" dirty="0">
              <a:ea typeface="Calibri"/>
              <a:cs typeface="Calibri"/>
            </a:endParaRPr>
          </a:p>
          <a:p>
            <a:pPr marL="111125" indent="-111125">
              <a:lnSpc>
                <a:spcPct val="150000"/>
              </a:lnSpc>
              <a:buFontTx/>
              <a:buChar char="-"/>
            </a:pPr>
            <a:r>
              <a:rPr lang="en-US" sz="1600" dirty="0"/>
              <a:t>“Agreed!”</a:t>
            </a:r>
            <a:endParaRPr lang="nl-BE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1E12C5-1DE7-E2F8-FA2C-CCF0054343C5}"/>
              </a:ext>
            </a:extLst>
          </p:cNvPr>
          <p:cNvSpPr txBox="1"/>
          <p:nvPr/>
        </p:nvSpPr>
        <p:spPr>
          <a:xfrm>
            <a:off x="0" y="2367124"/>
            <a:ext cx="4945711" cy="15314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11125" indent="-111125">
              <a:lnSpc>
                <a:spcPct val="150000"/>
              </a:lnSpc>
              <a:buFontTx/>
              <a:buChar char="-"/>
            </a:pPr>
            <a:r>
              <a:rPr lang="en-US" sz="1600" dirty="0"/>
              <a:t>“Big progress on the Python forecasting ecosystem”</a:t>
            </a:r>
          </a:p>
          <a:p>
            <a:pPr marL="111125" indent="-111125">
              <a:lnSpc>
                <a:spcPct val="150000"/>
              </a:lnSpc>
              <a:buFontTx/>
              <a:buChar char="-"/>
            </a:pPr>
            <a:r>
              <a:rPr lang="en-US" sz="1600" dirty="0"/>
              <a:t>“Yeah, and it will be more!”</a:t>
            </a:r>
            <a:endParaRPr lang="en-US" sz="1600" dirty="0">
              <a:ea typeface="Calibri"/>
              <a:cs typeface="Calibri"/>
            </a:endParaRPr>
          </a:p>
          <a:p>
            <a:pPr marL="111125" indent="-111125">
              <a:lnSpc>
                <a:spcPct val="150000"/>
              </a:lnSpc>
              <a:buFontTx/>
              <a:buChar char="-"/>
            </a:pPr>
            <a:r>
              <a:rPr lang="en-US" sz="1600" dirty="0"/>
              <a:t>“I am thinking of a Python version for smooth”</a:t>
            </a:r>
            <a:endParaRPr lang="en-US" sz="1600" dirty="0">
              <a:ea typeface="Calibri"/>
              <a:cs typeface="Calibri"/>
            </a:endParaRPr>
          </a:p>
          <a:p>
            <a:pPr marL="111125" indent="-111125">
              <a:lnSpc>
                <a:spcPct val="150000"/>
              </a:lnSpc>
              <a:buFontTx/>
              <a:buChar char="-"/>
            </a:pPr>
            <a:r>
              <a:rPr lang="en-US" sz="1600" dirty="0"/>
              <a:t>“Cool idea”</a:t>
            </a: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315255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22940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What is Smooth?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9FE299D-43DA-7811-7FFB-1B4D559BB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529" y="1330849"/>
            <a:ext cx="2185556" cy="343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38AE54-684A-6F07-B538-93627C7EBA71}"/>
              </a:ext>
            </a:extLst>
          </p:cNvPr>
          <p:cNvSpPr txBox="1"/>
          <p:nvPr/>
        </p:nvSpPr>
        <p:spPr>
          <a:xfrm>
            <a:off x="194099" y="998216"/>
            <a:ext cx="64485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 is a package based on the </a:t>
            </a:r>
            <a:r>
              <a:rPr lang="en-US" u="sng" dirty="0"/>
              <a:t>Augmented Dynamic Adaptive Model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Adaptive</a:t>
            </a:r>
            <a:r>
              <a:rPr lang="nl-BE" dirty="0"/>
              <a:t>: Parameters change over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Dynamic</a:t>
            </a:r>
            <a:r>
              <a:rPr lang="nl-BE" dirty="0"/>
              <a:t>: We talk </a:t>
            </a:r>
            <a:r>
              <a:rPr lang="nl-BE" dirty="0" err="1"/>
              <a:t>about</a:t>
            </a:r>
            <a:r>
              <a:rPr lang="nl-BE" dirty="0"/>
              <a:t> time series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 err="1"/>
              <a:t>Augmented</a:t>
            </a:r>
            <a:r>
              <a:rPr lang="nl-BE" dirty="0"/>
              <a:t>: More features </a:t>
            </a:r>
            <a:r>
              <a:rPr lang="nl-BE" dirty="0" err="1"/>
              <a:t>than</a:t>
            </a:r>
            <a:r>
              <a:rPr lang="nl-BE" dirty="0"/>
              <a:t> ETS/ARIMA</a:t>
            </a:r>
          </a:p>
          <a:p>
            <a:endParaRPr lang="nl-BE" dirty="0"/>
          </a:p>
          <a:p>
            <a:r>
              <a:rPr lang="nl-BE" dirty="0"/>
              <a:t>In short: </a:t>
            </a:r>
          </a:p>
          <a:p>
            <a:r>
              <a:rPr lang="nl-BE" dirty="0"/>
              <a:t>It </a:t>
            </a:r>
            <a:r>
              <a:rPr lang="nl-BE" dirty="0" err="1"/>
              <a:t>unifies</a:t>
            </a:r>
            <a:r>
              <a:rPr lang="nl-BE" dirty="0"/>
              <a:t> ETS/ARIMA/</a:t>
            </a:r>
            <a:r>
              <a:rPr lang="nl-BE" dirty="0" err="1"/>
              <a:t>Regression</a:t>
            </a:r>
            <a:r>
              <a:rPr lang="nl-BE" dirty="0"/>
              <a:t> </a:t>
            </a:r>
            <a:r>
              <a:rPr lang="nl-BE" dirty="0" err="1"/>
              <a:t>based</a:t>
            </a:r>
            <a:r>
              <a:rPr lang="nl-BE" dirty="0"/>
              <a:t> on (more) </a:t>
            </a:r>
            <a:r>
              <a:rPr lang="nl-BE" dirty="0" err="1"/>
              <a:t>advanced</a:t>
            </a:r>
            <a:r>
              <a:rPr lang="nl-BE" dirty="0"/>
              <a:t> </a:t>
            </a:r>
            <a:r>
              <a:rPr lang="nl-BE" dirty="0" err="1"/>
              <a:t>statistical</a:t>
            </a:r>
            <a:r>
              <a:rPr lang="nl-BE" dirty="0"/>
              <a:t> tools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13CC61-1732-0DDD-07DE-07BEF64E2369}"/>
              </a:ext>
            </a:extLst>
          </p:cNvPr>
          <p:cNvSpPr txBox="1"/>
          <p:nvPr/>
        </p:nvSpPr>
        <p:spPr>
          <a:xfrm>
            <a:off x="716943" y="3462838"/>
            <a:ext cx="5348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Please refer to </a:t>
            </a:r>
            <a:r>
              <a:rPr lang="en-US" dirty="0" err="1"/>
              <a:t>Kandrika</a:t>
            </a:r>
            <a:r>
              <a:rPr lang="en-US" dirty="0"/>
              <a:t> and his presentation for more </a:t>
            </a:r>
            <a:endParaRPr lang="nl-B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4B87FC-651F-2D24-E3E6-B13B80D3CFAD}"/>
              </a:ext>
            </a:extLst>
          </p:cNvPr>
          <p:cNvSpPr txBox="1"/>
          <p:nvPr/>
        </p:nvSpPr>
        <p:spPr>
          <a:xfrm>
            <a:off x="1095828" y="4392331"/>
            <a:ext cx="1132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Or here:</a:t>
            </a:r>
            <a:endParaRPr lang="nl-B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4E8EED-DBB5-016A-7412-872FB930B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0899" y="3832170"/>
            <a:ext cx="1294742" cy="125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196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6B2CB3-FA78-EDD0-359B-F615168E07CD}"/>
              </a:ext>
            </a:extLst>
          </p:cNvPr>
          <p:cNvSpPr txBox="1"/>
          <p:nvPr/>
        </p:nvSpPr>
        <p:spPr>
          <a:xfrm>
            <a:off x="2129209" y="1342571"/>
            <a:ext cx="4569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This talk is on the engineering part of Smooth!</a:t>
            </a:r>
            <a:endParaRPr lang="nl-BE">
              <a:solidFill>
                <a:srgbClr val="FF0000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EDFD36D-99C0-99C7-4810-142C8DFD2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180" y="1900537"/>
            <a:ext cx="3578010" cy="246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E2EC56-6DBA-F921-4D6B-25D532418A11}"/>
              </a:ext>
            </a:extLst>
          </p:cNvPr>
          <p:cNvSpPr txBox="1"/>
          <p:nvPr/>
        </p:nvSpPr>
        <p:spPr>
          <a:xfrm>
            <a:off x="6400472" y="4257408"/>
            <a:ext cx="87142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NO!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2DE658-4B0E-CA82-D22F-6F30B8DF2F6E}"/>
              </a:ext>
            </a:extLst>
          </p:cNvPr>
          <p:cNvSpPr txBox="1"/>
          <p:nvPr/>
        </p:nvSpPr>
        <p:spPr>
          <a:xfrm>
            <a:off x="518810" y="1900537"/>
            <a:ext cx="4426857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Content: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R &amp; Python. Two different worlds.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How we unify them in Smooth.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Lessons learnt.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Concluding..</a:t>
            </a: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DABE72A6-6A4F-D054-A645-D4E4B9D5F2F3}"/>
              </a:ext>
            </a:extLst>
          </p:cNvPr>
          <p:cNvSpPr txBox="1"/>
          <p:nvPr/>
        </p:nvSpPr>
        <p:spPr>
          <a:xfrm>
            <a:off x="82651" y="322940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What this talk is about: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72828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A6975-C4BD-7109-D888-08995214C75D}"/>
              </a:ext>
            </a:extLst>
          </p:cNvPr>
          <p:cNvSpPr txBox="1"/>
          <p:nvPr/>
        </p:nvSpPr>
        <p:spPr>
          <a:xfrm>
            <a:off x="1666068" y="2279362"/>
            <a:ext cx="6245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 &amp; Python: Two Different Worlds.</a:t>
            </a:r>
            <a:endParaRPr lang="nl-BE" sz="3200" dirty="0"/>
          </a:p>
        </p:txBody>
      </p:sp>
    </p:spTree>
    <p:extLst>
      <p:ext uri="{BB962C8B-B14F-4D97-AF65-F5344CB8AC3E}">
        <p14:creationId xmlns:p14="http://schemas.microsoft.com/office/powerpoint/2010/main" val="3681816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A Good Old R vs Python Slide.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97C05E-8936-03AB-41AE-2987AB650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65" y="1033824"/>
            <a:ext cx="5743033" cy="12626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91E845-8817-9AED-DDAE-A266379F6871}"/>
              </a:ext>
            </a:extLst>
          </p:cNvPr>
          <p:cNvSpPr txBox="1"/>
          <p:nvPr/>
        </p:nvSpPr>
        <p:spPr>
          <a:xfrm>
            <a:off x="3733800" y="844816"/>
            <a:ext cx="1990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The R vs Python Debate</a:t>
            </a:r>
            <a:endParaRPr lang="nl-BE" sz="1400"/>
          </a:p>
        </p:txBody>
      </p:sp>
      <p:pic>
        <p:nvPicPr>
          <p:cNvPr id="9" name="Picture 4" descr="R (programming language) - Wikipedia">
            <a:extLst>
              <a:ext uri="{FF2B5EF4-FFF2-40B4-BE49-F238E27FC236}">
                <a16:creationId xmlns:a16="http://schemas.microsoft.com/office/drawing/2014/main" id="{8F5F6483-689A-C4B8-B613-D3A5C5A15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532" y="2483536"/>
            <a:ext cx="885854" cy="68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5C7ACD-F73E-9F7E-FBEC-A5DA7DE76B98}"/>
              </a:ext>
            </a:extLst>
          </p:cNvPr>
          <p:cNvSpPr txBox="1"/>
          <p:nvPr/>
        </p:nvSpPr>
        <p:spPr>
          <a:xfrm>
            <a:off x="539215" y="3288271"/>
            <a:ext cx="3677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data modelling culture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By statisticians for statisticians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Loved by academics and econometricians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But how to deploy in production?</a:t>
            </a:r>
            <a:endParaRPr lang="nl-BE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87C9ECBE-AADB-C71B-E584-D554F583CE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7" r="19868"/>
          <a:stretch/>
        </p:blipFill>
        <p:spPr bwMode="auto">
          <a:xfrm>
            <a:off x="6549596" y="2440127"/>
            <a:ext cx="894872" cy="91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7AFDFD0-BD2C-64C2-2CFD-83A940401507}"/>
              </a:ext>
            </a:extLst>
          </p:cNvPr>
          <p:cNvSpPr txBox="1"/>
          <p:nvPr/>
        </p:nvSpPr>
        <p:spPr>
          <a:xfrm>
            <a:off x="5083444" y="3303967"/>
            <a:ext cx="4164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algorithmic modelling culture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“production-ready”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Loved by Data Scientists thanks to pandas, </a:t>
            </a:r>
            <a:r>
              <a:rPr lang="en-US" dirty="0" err="1"/>
              <a:t>numpy</a:t>
            </a:r>
            <a:r>
              <a:rPr lang="en-US" dirty="0"/>
              <a:t>, </a:t>
            </a:r>
            <a:r>
              <a:rPr lang="en-US" dirty="0" err="1"/>
              <a:t>sklearn</a:t>
            </a:r>
            <a:r>
              <a:rPr lang="en-US" dirty="0"/>
              <a:t> </a:t>
            </a:r>
            <a:r>
              <a:rPr lang="en-US" dirty="0" err="1"/>
              <a:t>etc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about the statistical frameworks?</a:t>
            </a:r>
          </a:p>
          <a:p>
            <a:r>
              <a:rPr lang="en-US" sz="1200" dirty="0"/>
              <a:t>        (lets not talk about </a:t>
            </a:r>
            <a:r>
              <a:rPr lang="en-US" sz="1200" dirty="0" err="1"/>
              <a:t>statsmodels</a:t>
            </a:r>
            <a:r>
              <a:rPr lang="en-US" sz="1200" dirty="0"/>
              <a:t>, </a:t>
            </a:r>
            <a:r>
              <a:rPr lang="en-US" sz="1200" dirty="0" err="1"/>
              <a:t>pmdarima</a:t>
            </a:r>
            <a:r>
              <a:rPr lang="en-US" sz="12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28F049-3231-826B-7A1A-9332890C903B}"/>
              </a:ext>
            </a:extLst>
          </p:cNvPr>
          <p:cNvSpPr txBox="1"/>
          <p:nvPr/>
        </p:nvSpPr>
        <p:spPr>
          <a:xfrm>
            <a:off x="82651" y="4883460"/>
            <a:ext cx="8852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Breinman</a:t>
            </a:r>
            <a:r>
              <a:rPr lang="en-US" sz="1000" dirty="0"/>
              <a:t>, Leo. “Statistical modeling: The two cultures (with comments and a rejoinder by the author).” Statistical Science 16.3 (2001): 199-231</a:t>
            </a:r>
            <a:endParaRPr lang="nl-BE" sz="1000" dirty="0"/>
          </a:p>
        </p:txBody>
      </p:sp>
    </p:spTree>
    <p:extLst>
      <p:ext uri="{BB962C8B-B14F-4D97-AF65-F5344CB8AC3E}">
        <p14:creationId xmlns:p14="http://schemas.microsoft.com/office/powerpoint/2010/main" val="490774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/>
                <a:cs typeface="Poppins"/>
              </a:rPr>
              <a:t>Building a Package in R</a:t>
            </a:r>
            <a:endParaRPr lang="nl-BE" sz="2400" b="1" dirty="0">
              <a:latin typeface="Poppins"/>
              <a:cs typeface="Poppi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0743F-602E-E381-3C69-07F0B4A5E127}"/>
              </a:ext>
            </a:extLst>
          </p:cNvPr>
          <p:cNvSpPr txBox="1"/>
          <p:nvPr/>
        </p:nvSpPr>
        <p:spPr>
          <a:xfrm>
            <a:off x="620323" y="1748834"/>
            <a:ext cx="4805084" cy="25423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Bottom-up function-oriented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Streamline functions/methods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No universal API structure but core similarities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Built-in statistical toolbox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Internally optimized code for complex tasks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ea typeface="Calibri"/>
                <a:cs typeface="Calibri"/>
              </a:rPr>
              <a:t>Classes are supported, but not essential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44128-BAB9-7268-02A8-9532959E7A7E}"/>
              </a:ext>
            </a:extLst>
          </p:cNvPr>
          <p:cNvSpPr txBox="1"/>
          <p:nvPr/>
        </p:nvSpPr>
        <p:spPr>
          <a:xfrm>
            <a:off x="5771512" y="4665797"/>
            <a:ext cx="2752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600" err="1"/>
              <a:t>devtools</a:t>
            </a:r>
            <a:r>
              <a:rPr lang="nl-BE" sz="1600"/>
              <a:t>::</a:t>
            </a:r>
            <a:r>
              <a:rPr lang="nl-BE" sz="1600" err="1"/>
              <a:t>create_package</a:t>
            </a:r>
            <a:r>
              <a:rPr lang="nl-BE" sz="1600"/>
              <a:t>()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9A551B-C528-950C-3190-8589E56C9DD5}"/>
              </a:ext>
            </a:extLst>
          </p:cNvPr>
          <p:cNvSpPr/>
          <p:nvPr/>
        </p:nvSpPr>
        <p:spPr>
          <a:xfrm>
            <a:off x="6210782" y="3693476"/>
            <a:ext cx="1873623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Write function X</a:t>
            </a:r>
          </a:p>
          <a:p>
            <a:pPr algn="ctr"/>
            <a:r>
              <a:rPr lang="en-US" sz="1400">
                <a:solidFill>
                  <a:schemeClr val="tx1"/>
                </a:solidFill>
              </a:rPr>
              <a:t>Document &amp; Test</a:t>
            </a:r>
            <a:endParaRPr lang="nl-BE" sz="140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13EA538-E206-BED6-7B11-264968C5EBFD}"/>
              </a:ext>
            </a:extLst>
          </p:cNvPr>
          <p:cNvSpPr/>
          <p:nvPr/>
        </p:nvSpPr>
        <p:spPr>
          <a:xfrm>
            <a:off x="6210782" y="2721155"/>
            <a:ext cx="1873623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Write function Y</a:t>
            </a:r>
          </a:p>
          <a:p>
            <a:pPr algn="ctr"/>
            <a:r>
              <a:rPr lang="en-US" sz="1400">
                <a:solidFill>
                  <a:schemeClr val="tx1"/>
                </a:solidFill>
              </a:rPr>
              <a:t>Document &amp; Test</a:t>
            </a:r>
            <a:endParaRPr lang="nl-BE" sz="140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52776A8-08DB-18AC-8D75-5F4452CE6487}"/>
              </a:ext>
            </a:extLst>
          </p:cNvPr>
          <p:cNvSpPr/>
          <p:nvPr/>
        </p:nvSpPr>
        <p:spPr>
          <a:xfrm>
            <a:off x="6210781" y="1403693"/>
            <a:ext cx="1873623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Integrate &amp; Add dependencies</a:t>
            </a:r>
            <a:endParaRPr lang="nl-BE" sz="140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49F2BF-7703-B0CE-19C3-D4E38EDEA6C9}"/>
              </a:ext>
            </a:extLst>
          </p:cNvPr>
          <p:cNvSpPr txBox="1"/>
          <p:nvPr/>
        </p:nvSpPr>
        <p:spPr>
          <a:xfrm>
            <a:off x="5771512" y="780093"/>
            <a:ext cx="2752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C</a:t>
            </a:r>
            <a:r>
              <a:rPr lang="nl-BE" sz="1600"/>
              <a:t>RAN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3FB7E4-B346-AE99-9638-298FB5A1FB4E}"/>
              </a:ext>
            </a:extLst>
          </p:cNvPr>
          <p:cNvSpPr txBox="1"/>
          <p:nvPr/>
        </p:nvSpPr>
        <p:spPr>
          <a:xfrm>
            <a:off x="5771512" y="2241582"/>
            <a:ext cx="2752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…</a:t>
            </a:r>
            <a:endParaRPr lang="nl-BE" sz="160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7501608-59E9-496E-47C9-759BAA735F76}"/>
              </a:ext>
            </a:extLst>
          </p:cNvPr>
          <p:cNvCxnSpPr>
            <a:cxnSpLocks/>
          </p:cNvCxnSpPr>
          <p:nvPr/>
        </p:nvCxnSpPr>
        <p:spPr>
          <a:xfrm flipH="1" flipV="1">
            <a:off x="7147591" y="4383758"/>
            <a:ext cx="1" cy="2820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42A8CC1-E6D6-713A-712D-DF118A9648CA}"/>
              </a:ext>
            </a:extLst>
          </p:cNvPr>
          <p:cNvCxnSpPr>
            <a:stCxn id="11" idx="0"/>
            <a:endCxn id="12" idx="2"/>
          </p:cNvCxnSpPr>
          <p:nvPr/>
        </p:nvCxnSpPr>
        <p:spPr>
          <a:xfrm flipV="1">
            <a:off x="7147594" y="3411437"/>
            <a:ext cx="0" cy="2820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30E2262-EEEC-7A47-9687-136EFB4C1E38}"/>
              </a:ext>
            </a:extLst>
          </p:cNvPr>
          <p:cNvCxnSpPr>
            <a:cxnSpLocks/>
          </p:cNvCxnSpPr>
          <p:nvPr/>
        </p:nvCxnSpPr>
        <p:spPr>
          <a:xfrm flipV="1">
            <a:off x="7147591" y="1086809"/>
            <a:ext cx="0" cy="3168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863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Building a Package in Python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20743F-602E-E381-3C69-07F0B4A5E127}"/>
              </a:ext>
            </a:extLst>
          </p:cNvPr>
          <p:cNvSpPr txBox="1"/>
          <p:nvPr/>
        </p:nvSpPr>
        <p:spPr>
          <a:xfrm>
            <a:off x="530677" y="1488857"/>
            <a:ext cx="4805084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Top-down object oriented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Architect classes and APIs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Strong </a:t>
            </a:r>
            <a:r>
              <a:rPr lang="en-US" err="1"/>
              <a:t>sklearn</a:t>
            </a:r>
            <a:r>
              <a:rPr lang="en-US"/>
              <a:t> API conventions (fit/predict)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General purpose =&gt; relies on external foundational packages for different uses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Performance optimized via NumPy, built on the same principles as R internals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44128-BAB9-7268-02A8-9532959E7A7E}"/>
              </a:ext>
            </a:extLst>
          </p:cNvPr>
          <p:cNvSpPr txBox="1"/>
          <p:nvPr/>
        </p:nvSpPr>
        <p:spPr>
          <a:xfrm>
            <a:off x="5771505" y="4446718"/>
            <a:ext cx="2752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P</a:t>
            </a:r>
            <a:r>
              <a:rPr lang="nl-BE" sz="1600" err="1"/>
              <a:t>ypi</a:t>
            </a:r>
            <a:endParaRPr lang="nl-BE" sz="16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13EA538-E206-BED6-7B11-264968C5EBFD}"/>
              </a:ext>
            </a:extLst>
          </p:cNvPr>
          <p:cNvSpPr/>
          <p:nvPr/>
        </p:nvSpPr>
        <p:spPr>
          <a:xfrm>
            <a:off x="7585901" y="2536052"/>
            <a:ext cx="1486376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Write Subclass 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52776A8-08DB-18AC-8D75-5F4452CE6487}"/>
              </a:ext>
            </a:extLst>
          </p:cNvPr>
          <p:cNvSpPr/>
          <p:nvPr/>
        </p:nvSpPr>
        <p:spPr>
          <a:xfrm>
            <a:off x="6210777" y="1457097"/>
            <a:ext cx="1873623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Build Class Structure</a:t>
            </a:r>
          </a:p>
          <a:p>
            <a:pPr algn="ctr"/>
            <a:r>
              <a:rPr lang="en-US" sz="1400">
                <a:solidFill>
                  <a:schemeClr val="tx1"/>
                </a:solidFill>
              </a:rPr>
              <a:t>Write Superclass</a:t>
            </a:r>
            <a:endParaRPr lang="nl-BE" sz="140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49F2BF-7703-B0CE-19C3-D4E38EDEA6C9}"/>
              </a:ext>
            </a:extLst>
          </p:cNvPr>
          <p:cNvSpPr txBox="1"/>
          <p:nvPr/>
        </p:nvSpPr>
        <p:spPr>
          <a:xfrm>
            <a:off x="5771512" y="780093"/>
            <a:ext cx="2752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Python –m </a:t>
            </a:r>
            <a:r>
              <a:rPr lang="en-US" sz="1600" err="1"/>
              <a:t>venv</a:t>
            </a:r>
            <a:r>
              <a:rPr lang="en-US" sz="1600"/>
              <a:t> .</a:t>
            </a:r>
            <a:r>
              <a:rPr lang="en-US" sz="1600" err="1"/>
              <a:t>venv</a:t>
            </a:r>
            <a:endParaRPr lang="nl-BE" sz="16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D12E454-5B36-7DAF-0DEF-FB156B790E0E}"/>
              </a:ext>
            </a:extLst>
          </p:cNvPr>
          <p:cNvSpPr/>
          <p:nvPr/>
        </p:nvSpPr>
        <p:spPr>
          <a:xfrm>
            <a:off x="5335761" y="2510427"/>
            <a:ext cx="1486376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Write Subclass X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B3BE986-CB1B-D2C0-D4EF-DC1261C746CA}"/>
              </a:ext>
            </a:extLst>
          </p:cNvPr>
          <p:cNvSpPr/>
          <p:nvPr/>
        </p:nvSpPr>
        <p:spPr>
          <a:xfrm>
            <a:off x="5335761" y="3494804"/>
            <a:ext cx="1486376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Methods &amp; Functions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35DF6C1-7A9A-D127-26DC-2E9321C4CFB6}"/>
              </a:ext>
            </a:extLst>
          </p:cNvPr>
          <p:cNvSpPr/>
          <p:nvPr/>
        </p:nvSpPr>
        <p:spPr>
          <a:xfrm>
            <a:off x="7585901" y="3498501"/>
            <a:ext cx="1486376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Methods &amp; Functions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A04BDEA-EF0F-C94F-98CF-C1C4E607C059}"/>
              </a:ext>
            </a:extLst>
          </p:cNvPr>
          <p:cNvCxnSpPr>
            <a:stCxn id="14" idx="2"/>
            <a:endCxn id="7" idx="0"/>
          </p:cNvCxnSpPr>
          <p:nvPr/>
        </p:nvCxnSpPr>
        <p:spPr>
          <a:xfrm flipH="1">
            <a:off x="6078949" y="2147379"/>
            <a:ext cx="1068640" cy="3630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722BF0A-477A-7E5D-F6C5-41741C967430}"/>
              </a:ext>
            </a:extLst>
          </p:cNvPr>
          <p:cNvCxnSpPr>
            <a:cxnSpLocks/>
            <a:stCxn id="14" idx="2"/>
            <a:endCxn id="12" idx="0"/>
          </p:cNvCxnSpPr>
          <p:nvPr/>
        </p:nvCxnSpPr>
        <p:spPr>
          <a:xfrm>
            <a:off x="7147589" y="2147379"/>
            <a:ext cx="1181500" cy="3886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460ED67-4134-A588-D52B-2C41949D75DB}"/>
              </a:ext>
            </a:extLst>
          </p:cNvPr>
          <p:cNvSpPr txBox="1"/>
          <p:nvPr/>
        </p:nvSpPr>
        <p:spPr>
          <a:xfrm>
            <a:off x="5771512" y="2714004"/>
            <a:ext cx="2752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…</a:t>
            </a:r>
            <a:endParaRPr lang="nl-BE" sz="160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6C4C94B-FF58-A9E2-1BDB-B3DCFF65C1D4}"/>
              </a:ext>
            </a:extLst>
          </p:cNvPr>
          <p:cNvCxnSpPr>
            <a:stCxn id="7" idx="2"/>
            <a:endCxn id="8" idx="0"/>
          </p:cNvCxnSpPr>
          <p:nvPr/>
        </p:nvCxnSpPr>
        <p:spPr>
          <a:xfrm>
            <a:off x="6078949" y="3200709"/>
            <a:ext cx="0" cy="2940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14B8ADB-41F3-2750-F04E-9FBC2F74F789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>
            <a:off x="8329089" y="3226334"/>
            <a:ext cx="0" cy="2721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513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1169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Different API Examples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F52B701-1554-E211-5DB4-37A53358D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655" y="972869"/>
            <a:ext cx="3271969" cy="55672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6C0693-1B05-7A66-575F-B8A7F9819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470" y="1634171"/>
            <a:ext cx="3276154" cy="84788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B8A1BBB-532D-309C-016B-AA9041423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3470" y="2623737"/>
            <a:ext cx="3280339" cy="101083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A439485-C9BF-BEBD-48A2-20EF7975A6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6831" y="3811407"/>
            <a:ext cx="3252793" cy="119636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A3DEB31-1F20-021B-746F-C6C24ADD0F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361" y="1469479"/>
            <a:ext cx="2770094" cy="88785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79A423C-FA53-23C4-739A-8C390F3A4F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361" y="2595236"/>
            <a:ext cx="2770094" cy="9374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706D6F-128A-5D99-2677-70AED84EAEC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8962" r="21350" b="15066"/>
          <a:stretch/>
        </p:blipFill>
        <p:spPr>
          <a:xfrm>
            <a:off x="572361" y="3830260"/>
            <a:ext cx="2770094" cy="73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86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The Takeaway!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95F27F-734D-0C51-A670-A74C5677AE29}"/>
              </a:ext>
            </a:extLst>
          </p:cNvPr>
          <p:cNvSpPr txBox="1"/>
          <p:nvPr/>
        </p:nvSpPr>
        <p:spPr>
          <a:xfrm>
            <a:off x="232627" y="1184906"/>
            <a:ext cx="8835959" cy="22307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two languages have some key differences (by construction and modelling-wise)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These leads to different results, computational time, goodness of fit for specific tasks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Very talented people have strong expertise on either language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ea typeface="Calibri"/>
                <a:cs typeface="Calibri"/>
              </a:rPr>
              <a:t>Does that impact the development of the open-sourced forecasting ecosystem?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989A67-2AF5-691A-5791-0BFC52535948}"/>
              </a:ext>
            </a:extLst>
          </p:cNvPr>
          <p:cNvSpPr txBox="1"/>
          <p:nvPr/>
        </p:nvSpPr>
        <p:spPr>
          <a:xfrm>
            <a:off x="1880511" y="4103837"/>
            <a:ext cx="554018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We focus on:</a:t>
            </a:r>
          </a:p>
          <a:p>
            <a:pPr algn="ctr"/>
            <a:r>
              <a:rPr lang="en-US" dirty="0"/>
              <a:t>How can we assist in limiting cross-language differences?</a:t>
            </a:r>
            <a:endParaRPr lang="nl-B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29C9AE-8B64-BDC4-5F16-17346C2B49B0}"/>
              </a:ext>
            </a:extLst>
          </p:cNvPr>
          <p:cNvSpPr txBox="1"/>
          <p:nvPr/>
        </p:nvSpPr>
        <p:spPr>
          <a:xfrm>
            <a:off x="490195" y="3230979"/>
            <a:ext cx="1574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Open question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967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A6975-C4BD-7109-D888-08995214C75D}"/>
              </a:ext>
            </a:extLst>
          </p:cNvPr>
          <p:cNvSpPr txBox="1"/>
          <p:nvPr/>
        </p:nvSpPr>
        <p:spPr>
          <a:xfrm>
            <a:off x="2038027" y="2279362"/>
            <a:ext cx="5532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We Unify Them in Smooth!</a:t>
            </a:r>
            <a:endParaRPr lang="nl-BE" sz="3200" dirty="0"/>
          </a:p>
        </p:txBody>
      </p:sp>
    </p:spTree>
    <p:extLst>
      <p:ext uri="{BB962C8B-B14F-4D97-AF65-F5344CB8AC3E}">
        <p14:creationId xmlns:p14="http://schemas.microsoft.com/office/powerpoint/2010/main" val="2505659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The Smooth Ecosystem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AD60F07-7793-5D53-2FCC-E67231DD28F3}"/>
              </a:ext>
            </a:extLst>
          </p:cNvPr>
          <p:cNvSpPr/>
          <p:nvPr/>
        </p:nvSpPr>
        <p:spPr>
          <a:xfrm>
            <a:off x="4779932" y="1508173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ETS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F5DBA1-98B1-65BE-2E71-51824E49001D}"/>
              </a:ext>
            </a:extLst>
          </p:cNvPr>
          <p:cNvSpPr/>
          <p:nvPr/>
        </p:nvSpPr>
        <p:spPr>
          <a:xfrm>
            <a:off x="3601852" y="1510169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ARIMA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5C6106F-CED4-8CB0-13E4-FD03AE73B229}"/>
              </a:ext>
            </a:extLst>
          </p:cNvPr>
          <p:cNvSpPr/>
          <p:nvPr/>
        </p:nvSpPr>
        <p:spPr>
          <a:xfrm>
            <a:off x="2622945" y="2173045"/>
            <a:ext cx="1369986" cy="7969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Regression (TVP)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C8FB6E7-87C8-A6C7-CB14-35EB93ACB992}"/>
              </a:ext>
            </a:extLst>
          </p:cNvPr>
          <p:cNvSpPr/>
          <p:nvPr/>
        </p:nvSpPr>
        <p:spPr>
          <a:xfrm>
            <a:off x="5425906" y="2217174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CES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9EFB87A-AF9B-AFA0-4AF4-E8B1FFB933D2}"/>
              </a:ext>
            </a:extLst>
          </p:cNvPr>
          <p:cNvSpPr/>
          <p:nvPr/>
        </p:nvSpPr>
        <p:spPr>
          <a:xfrm>
            <a:off x="687876" y="2007433"/>
            <a:ext cx="1595718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Variety of</a:t>
            </a:r>
          </a:p>
          <a:p>
            <a:pPr algn="ctr"/>
            <a:r>
              <a:rPr lang="en-US" sz="1400" dirty="0"/>
              <a:t>Distributions</a:t>
            </a:r>
            <a:endParaRPr lang="en-US" sz="1400" dirty="0">
              <a:ea typeface="Calibri"/>
              <a:cs typeface="Calibri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352FDAD-AF85-AA8F-A240-6F71050A46EE}"/>
              </a:ext>
            </a:extLst>
          </p:cNvPr>
          <p:cNvSpPr/>
          <p:nvPr/>
        </p:nvSpPr>
        <p:spPr>
          <a:xfrm>
            <a:off x="1405813" y="1015162"/>
            <a:ext cx="1595718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Different</a:t>
            </a:r>
          </a:p>
          <a:p>
            <a:pPr algn="ctr"/>
            <a:r>
              <a:rPr lang="en-US" sz="1400" dirty="0"/>
              <a:t>Losses</a:t>
            </a:r>
            <a:endParaRPr lang="en-US" sz="1400" dirty="0">
              <a:ea typeface="Calibri"/>
              <a:cs typeface="Calibri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4F25F7-0D2C-E3E5-C2E5-74C8CA8CF3F5}"/>
              </a:ext>
            </a:extLst>
          </p:cNvPr>
          <p:cNvSpPr/>
          <p:nvPr/>
        </p:nvSpPr>
        <p:spPr>
          <a:xfrm>
            <a:off x="3218914" y="3607408"/>
            <a:ext cx="1452403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Occurrence Model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6947D14-8BA0-4B25-795F-07E66F01F8E3}"/>
              </a:ext>
            </a:extLst>
          </p:cNvPr>
          <p:cNvSpPr/>
          <p:nvPr/>
        </p:nvSpPr>
        <p:spPr>
          <a:xfrm>
            <a:off x="1082929" y="4082435"/>
            <a:ext cx="1686511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Uncertainty Handling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FA7E849-AAEA-7511-3CD8-910924A081A5}"/>
              </a:ext>
            </a:extLst>
          </p:cNvPr>
          <p:cNvSpPr/>
          <p:nvPr/>
        </p:nvSpPr>
        <p:spPr>
          <a:xfrm>
            <a:off x="6312959" y="1016160"/>
            <a:ext cx="1595718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Multiple </a:t>
            </a:r>
            <a:r>
              <a:rPr lang="en-US" sz="1400" err="1"/>
              <a:t>Seasonalities</a:t>
            </a:r>
            <a:endParaRPr lang="en-US" sz="1400"/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id="{9173145A-5D3E-722B-A812-C7A8A98BA15B}"/>
              </a:ext>
            </a:extLst>
          </p:cNvPr>
          <p:cNvSpPr/>
          <p:nvPr/>
        </p:nvSpPr>
        <p:spPr>
          <a:xfrm>
            <a:off x="4778664" y="3718223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SMA</a:t>
            </a:r>
            <a:endParaRPr lang="en-US" sz="1400" dirty="0">
              <a:ea typeface="Calibri"/>
              <a:cs typeface="Calibri"/>
            </a:endParaRPr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75BD1CE6-C7D3-DB61-5EA5-99CD9555CA22}"/>
              </a:ext>
            </a:extLst>
          </p:cNvPr>
          <p:cNvSpPr/>
          <p:nvPr/>
        </p:nvSpPr>
        <p:spPr>
          <a:xfrm>
            <a:off x="3996024" y="2470876"/>
            <a:ext cx="1093424" cy="983255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rgbClr val="FFFFFF"/>
                </a:solidFill>
                <a:ea typeface="Calibri"/>
                <a:cs typeface="Calibri"/>
              </a:rPr>
              <a:t>ADAM</a:t>
            </a:r>
          </a:p>
          <a:p>
            <a:pPr algn="ctr"/>
            <a:r>
              <a:rPr lang="nl-NL" sz="1600" err="1">
                <a:solidFill>
                  <a:srgbClr val="FFFFFF"/>
                </a:solidFill>
                <a:ea typeface="Calibri"/>
                <a:cs typeface="Calibri"/>
              </a:rPr>
              <a:t>Core</a:t>
            </a:r>
            <a:endParaRPr lang="nl-NL" sz="1600">
              <a:ea typeface="Calibri"/>
              <a:cs typeface="Calibri"/>
            </a:endParaRPr>
          </a:p>
        </p:txBody>
      </p:sp>
      <p:sp>
        <p:nvSpPr>
          <p:cNvPr id="18" name="Oval 9">
            <a:extLst>
              <a:ext uri="{FF2B5EF4-FFF2-40B4-BE49-F238E27FC236}">
                <a16:creationId xmlns:a16="http://schemas.microsoft.com/office/drawing/2014/main" id="{57D5C73F-4EB9-A963-EA8D-07410B39ADA8}"/>
              </a:ext>
            </a:extLst>
          </p:cNvPr>
          <p:cNvSpPr/>
          <p:nvPr/>
        </p:nvSpPr>
        <p:spPr>
          <a:xfrm>
            <a:off x="5425907" y="3009012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GUM</a:t>
            </a: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F8850D67-7683-A897-1DEF-978B6AD635BB}"/>
              </a:ext>
            </a:extLst>
          </p:cNvPr>
          <p:cNvSpPr/>
          <p:nvPr/>
        </p:nvSpPr>
        <p:spPr>
          <a:xfrm>
            <a:off x="2431286" y="1085162"/>
            <a:ext cx="4267658" cy="3854525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ea typeface="Calibri"/>
              <a:cs typeface="Calibri"/>
            </a:endParaRPr>
          </a:p>
        </p:txBody>
      </p:sp>
      <p:sp>
        <p:nvSpPr>
          <p:cNvPr id="21" name="Oval 14">
            <a:extLst>
              <a:ext uri="{FF2B5EF4-FFF2-40B4-BE49-F238E27FC236}">
                <a16:creationId xmlns:a16="http://schemas.microsoft.com/office/drawing/2014/main" id="{8A61EF3B-9490-B088-E163-6752CD7230A3}"/>
              </a:ext>
            </a:extLst>
          </p:cNvPr>
          <p:cNvSpPr/>
          <p:nvPr/>
        </p:nvSpPr>
        <p:spPr>
          <a:xfrm>
            <a:off x="2625289" y="2960092"/>
            <a:ext cx="1176981" cy="75558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Scale Model</a:t>
            </a:r>
            <a:endParaRPr lang="nl-NL" dirty="0"/>
          </a:p>
        </p:txBody>
      </p:sp>
      <p:sp>
        <p:nvSpPr>
          <p:cNvPr id="22" name="Oval 14">
            <a:extLst>
              <a:ext uri="{FF2B5EF4-FFF2-40B4-BE49-F238E27FC236}">
                <a16:creationId xmlns:a16="http://schemas.microsoft.com/office/drawing/2014/main" id="{CD5AAA3B-F613-0BC2-A0AF-B327DBBC2A7E}"/>
              </a:ext>
            </a:extLst>
          </p:cNvPr>
          <p:cNvSpPr/>
          <p:nvPr/>
        </p:nvSpPr>
        <p:spPr>
          <a:xfrm>
            <a:off x="6839241" y="2071856"/>
            <a:ext cx="1686511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Order and Components Selection</a:t>
            </a:r>
            <a:endParaRPr lang="nl-NL" dirty="0"/>
          </a:p>
        </p:txBody>
      </p:sp>
      <p:sp>
        <p:nvSpPr>
          <p:cNvPr id="24" name="Oval 10">
            <a:extLst>
              <a:ext uri="{FF2B5EF4-FFF2-40B4-BE49-F238E27FC236}">
                <a16:creationId xmlns:a16="http://schemas.microsoft.com/office/drawing/2014/main" id="{8771AB41-09E7-C325-3C7C-B3D279519FCA}"/>
              </a:ext>
            </a:extLst>
          </p:cNvPr>
          <p:cNvSpPr/>
          <p:nvPr/>
        </p:nvSpPr>
        <p:spPr>
          <a:xfrm>
            <a:off x="687876" y="3060921"/>
            <a:ext cx="1595718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ea typeface="Calibri"/>
                <a:cs typeface="Calibri"/>
              </a:rPr>
              <a:t>Different </a:t>
            </a:r>
            <a:r>
              <a:rPr lang="en-US" sz="1400" dirty="0" err="1">
                <a:ea typeface="Calibri"/>
                <a:cs typeface="Calibri"/>
              </a:rPr>
              <a:t>Initialisation</a:t>
            </a:r>
            <a:r>
              <a:rPr lang="en-US" sz="1400" dirty="0">
                <a:ea typeface="Calibri"/>
                <a:cs typeface="Calibri"/>
              </a:rPr>
              <a:t> Mechanisms</a:t>
            </a:r>
          </a:p>
        </p:txBody>
      </p:sp>
      <p:sp>
        <p:nvSpPr>
          <p:cNvPr id="25" name="Oval 14">
            <a:extLst>
              <a:ext uri="{FF2B5EF4-FFF2-40B4-BE49-F238E27FC236}">
                <a16:creationId xmlns:a16="http://schemas.microsoft.com/office/drawing/2014/main" id="{B25412C7-42F1-4F99-748E-6C06C6E0AECE}"/>
              </a:ext>
            </a:extLst>
          </p:cNvPr>
          <p:cNvSpPr/>
          <p:nvPr/>
        </p:nvSpPr>
        <p:spPr>
          <a:xfrm>
            <a:off x="6839241" y="3063374"/>
            <a:ext cx="1686511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Variables Selection</a:t>
            </a:r>
            <a:endParaRPr lang="nl-NL" dirty="0"/>
          </a:p>
        </p:txBody>
      </p:sp>
      <p:sp>
        <p:nvSpPr>
          <p:cNvPr id="26" name="Oval 14">
            <a:extLst>
              <a:ext uri="{FF2B5EF4-FFF2-40B4-BE49-F238E27FC236}">
                <a16:creationId xmlns:a16="http://schemas.microsoft.com/office/drawing/2014/main" id="{FB841E11-AA40-9094-39F7-825CA57A8D20}"/>
              </a:ext>
            </a:extLst>
          </p:cNvPr>
          <p:cNvSpPr/>
          <p:nvPr/>
        </p:nvSpPr>
        <p:spPr>
          <a:xfrm>
            <a:off x="6315939" y="4082434"/>
            <a:ext cx="1686511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Model Combinations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19542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The C++ engine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43DDEB7E-621E-2ECD-AB42-61BD66FA11CB}"/>
              </a:ext>
            </a:extLst>
          </p:cNvPr>
          <p:cNvSpPr/>
          <p:nvPr/>
        </p:nvSpPr>
        <p:spPr>
          <a:xfrm>
            <a:off x="1958527" y="1461021"/>
            <a:ext cx="708212" cy="461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Picture 2" descr="C++ - Wikipedia">
            <a:extLst>
              <a:ext uri="{FF2B5EF4-FFF2-40B4-BE49-F238E27FC236}">
                <a16:creationId xmlns:a16="http://schemas.microsoft.com/office/drawing/2014/main" id="{15ADADBD-9655-2519-CDC4-34947EA34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225" y="1063661"/>
            <a:ext cx="1014413" cy="114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5193BC-8D88-0FF3-3928-259C5C34481C}"/>
              </a:ext>
            </a:extLst>
          </p:cNvPr>
          <p:cNvSpPr txBox="1"/>
          <p:nvPr/>
        </p:nvSpPr>
        <p:spPr>
          <a:xfrm>
            <a:off x="1536326" y="2571750"/>
            <a:ext cx="5488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Why? Well, speed!</a:t>
            </a:r>
          </a:p>
          <a:p>
            <a:pPr algn="ctr"/>
            <a:r>
              <a:rPr lang="en-US" dirty="0"/>
              <a:t>A loop for a dynamic model in R takes several seconds.</a:t>
            </a:r>
          </a:p>
          <a:p>
            <a:pPr algn="ctr"/>
            <a:r>
              <a:rPr lang="en-US" dirty="0"/>
              <a:t>In C++, split seconds!</a:t>
            </a:r>
          </a:p>
          <a:p>
            <a:pPr algn="ctr"/>
            <a:endParaRPr lang="nl-BE" dirty="0"/>
          </a:p>
        </p:txBody>
      </p:sp>
      <p:pic>
        <p:nvPicPr>
          <p:cNvPr id="14" name="Picture 1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07552B5-CFC4-0805-E423-B9632019B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4378" y="1306346"/>
            <a:ext cx="3851724" cy="792703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5E763844-6F9D-D4D4-587F-0A27F4EF413E}"/>
              </a:ext>
            </a:extLst>
          </p:cNvPr>
          <p:cNvSpPr/>
          <p:nvPr/>
        </p:nvSpPr>
        <p:spPr>
          <a:xfrm>
            <a:off x="6793741" y="1403833"/>
            <a:ext cx="708212" cy="461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4BF7E5-85A0-DA65-E23C-2A6608FF22FD}"/>
              </a:ext>
            </a:extLst>
          </p:cNvPr>
          <p:cNvSpPr txBox="1"/>
          <p:nvPr/>
        </p:nvSpPr>
        <p:spPr>
          <a:xfrm>
            <a:off x="176078" y="3943774"/>
            <a:ext cx="851647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But you could just write some model-specific functions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Ivan says: “Not fun”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So he sat down and </a:t>
            </a:r>
            <a:r>
              <a:rPr lang="nl-BE" dirty="0" err="1">
                <a:solidFill>
                  <a:srgbClr val="FF0000"/>
                </a:solidFill>
                <a:ea typeface="Calibri"/>
                <a:cs typeface="Calibri"/>
              </a:rPr>
              <a:t>wrote</a:t>
            </a:r>
            <a:r>
              <a:rPr lang="nl-BE" dirty="0">
                <a:solidFill>
                  <a:srgbClr val="FF0000"/>
                </a:solidFill>
                <a:ea typeface="Calibri"/>
                <a:cs typeface="Calibri"/>
              </a:rPr>
              <a:t> a </a:t>
            </a:r>
            <a:r>
              <a:rPr lang="nl-BE" dirty="0" err="1">
                <a:solidFill>
                  <a:srgbClr val="FF0000"/>
                </a:solidFill>
                <a:ea typeface="Calibri"/>
                <a:cs typeface="Calibri"/>
              </a:rPr>
              <a:t>generic</a:t>
            </a:r>
            <a:r>
              <a:rPr lang="nl-BE" dirty="0">
                <a:solidFill>
                  <a:srgbClr val="FF0000"/>
                </a:solidFill>
                <a:ea typeface="Calibri"/>
                <a:cs typeface="Calibri"/>
              </a:rPr>
              <a:t> </a:t>
            </a:r>
            <a:r>
              <a:rPr lang="nl-BE" dirty="0" err="1">
                <a:solidFill>
                  <a:srgbClr val="FF0000"/>
                </a:solidFill>
                <a:ea typeface="Calibri"/>
                <a:cs typeface="Calibri"/>
              </a:rPr>
              <a:t>core</a:t>
            </a:r>
            <a:r>
              <a:rPr lang="nl-BE" dirty="0">
                <a:solidFill>
                  <a:srgbClr val="FF0000"/>
                </a:solidFill>
                <a:ea typeface="Calibri"/>
                <a:cs typeface="Calibri"/>
              </a:rPr>
              <a:t> </a:t>
            </a:r>
            <a:r>
              <a:rPr lang="nl-BE" dirty="0" err="1">
                <a:solidFill>
                  <a:srgbClr val="FF0000"/>
                </a:solidFill>
                <a:ea typeface="Calibri"/>
                <a:cs typeface="Calibri"/>
              </a:rPr>
              <a:t>used</a:t>
            </a:r>
            <a:r>
              <a:rPr lang="nl-BE" dirty="0">
                <a:solidFill>
                  <a:srgbClr val="FF0000"/>
                </a:solidFill>
                <a:ea typeface="Calibri"/>
                <a:cs typeface="Calibri"/>
              </a:rPr>
              <a:t> </a:t>
            </a:r>
            <a:r>
              <a:rPr lang="nl-BE" dirty="0" err="1">
                <a:solidFill>
                  <a:srgbClr val="FF0000"/>
                </a:solidFill>
                <a:ea typeface="Calibri"/>
                <a:cs typeface="Calibri"/>
              </a:rPr>
              <a:t>by</a:t>
            </a:r>
            <a:r>
              <a:rPr lang="nl-BE" dirty="0">
                <a:solidFill>
                  <a:srgbClr val="FF0000"/>
                </a:solidFill>
                <a:ea typeface="Calibri"/>
                <a:cs typeface="Calibri"/>
              </a:rPr>
              <a:t> </a:t>
            </a:r>
            <a:r>
              <a:rPr lang="nl-BE" dirty="0" err="1">
                <a:solidFill>
                  <a:srgbClr val="FF0000"/>
                </a:solidFill>
                <a:ea typeface="Calibri"/>
                <a:cs typeface="Calibri"/>
              </a:rPr>
              <a:t>all</a:t>
            </a:r>
            <a:r>
              <a:rPr lang="nl-BE" dirty="0">
                <a:solidFill>
                  <a:srgbClr val="FF0000"/>
                </a:solidFill>
                <a:ea typeface="Calibri"/>
                <a:cs typeface="Calibri"/>
              </a:rPr>
              <a:t> </a:t>
            </a:r>
            <a:r>
              <a:rPr lang="nl-BE" dirty="0" err="1">
                <a:solidFill>
                  <a:srgbClr val="FF0000"/>
                </a:solidFill>
                <a:ea typeface="Calibri"/>
                <a:cs typeface="Calibri"/>
              </a:rPr>
              <a:t>smooth</a:t>
            </a:r>
            <a:r>
              <a:rPr lang="nl-BE" dirty="0">
                <a:solidFill>
                  <a:srgbClr val="FF0000"/>
                </a:solidFill>
                <a:ea typeface="Calibri"/>
                <a:cs typeface="Calibri"/>
              </a:rPr>
              <a:t> </a:t>
            </a:r>
            <a:r>
              <a:rPr lang="nl-BE" dirty="0" err="1">
                <a:solidFill>
                  <a:srgbClr val="FF0000"/>
                </a:solidFill>
                <a:ea typeface="Calibri"/>
                <a:cs typeface="Calibri"/>
              </a:rPr>
              <a:t>functions</a:t>
            </a:r>
            <a:r>
              <a:rPr lang="nl-BE" dirty="0">
                <a:solidFill>
                  <a:srgbClr val="FF0000"/>
                </a:solidFill>
                <a:ea typeface="Calibri"/>
                <a:cs typeface="Calibri"/>
              </a:rPr>
              <a:t>.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8DD5BC29-7B4D-F284-F9E0-AB1536AED537}"/>
              </a:ext>
            </a:extLst>
          </p:cNvPr>
          <p:cNvSpPr/>
          <p:nvPr/>
        </p:nvSpPr>
        <p:spPr>
          <a:xfrm>
            <a:off x="739163" y="1197051"/>
            <a:ext cx="1093424" cy="983255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rgbClr val="FFFFFF"/>
                </a:solidFill>
                <a:ea typeface="Calibri"/>
                <a:cs typeface="Calibri"/>
              </a:rPr>
              <a:t>ADAM</a:t>
            </a:r>
          </a:p>
          <a:p>
            <a:pPr algn="ctr"/>
            <a:r>
              <a:rPr lang="nl-NL" sz="1600" err="1">
                <a:solidFill>
                  <a:srgbClr val="FFFFFF"/>
                </a:solidFill>
                <a:ea typeface="Calibri"/>
                <a:cs typeface="Calibri"/>
              </a:rPr>
              <a:t>Core</a:t>
            </a:r>
            <a:endParaRPr lang="nl-NL" sz="1600">
              <a:ea typeface="Calibri"/>
              <a:cs typeface="Calibri"/>
            </a:endParaRPr>
          </a:p>
        </p:txBody>
      </p:sp>
      <p:pic>
        <p:nvPicPr>
          <p:cNvPr id="4" name="Graphic 3" descr="Confused person outline">
            <a:extLst>
              <a:ext uri="{FF2B5EF4-FFF2-40B4-BE49-F238E27FC236}">
                <a16:creationId xmlns:a16="http://schemas.microsoft.com/office/drawing/2014/main" id="{3016ECFA-5850-0570-10B7-50324DD4C3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68721" y="395270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28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The Smooth Ecosystem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AD60F07-7793-5D53-2FCC-E67231DD28F3}"/>
              </a:ext>
            </a:extLst>
          </p:cNvPr>
          <p:cNvSpPr/>
          <p:nvPr/>
        </p:nvSpPr>
        <p:spPr>
          <a:xfrm>
            <a:off x="4779932" y="1508173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ETS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F5DBA1-98B1-65BE-2E71-51824E49001D}"/>
              </a:ext>
            </a:extLst>
          </p:cNvPr>
          <p:cNvSpPr/>
          <p:nvPr/>
        </p:nvSpPr>
        <p:spPr>
          <a:xfrm>
            <a:off x="3601852" y="1510169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ARIMA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5C6106F-CED4-8CB0-13E4-FD03AE73B229}"/>
              </a:ext>
            </a:extLst>
          </p:cNvPr>
          <p:cNvSpPr/>
          <p:nvPr/>
        </p:nvSpPr>
        <p:spPr>
          <a:xfrm>
            <a:off x="2622945" y="2173045"/>
            <a:ext cx="1369986" cy="7969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Regression (TVP)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C8FB6E7-87C8-A6C7-CB14-35EB93ACB992}"/>
              </a:ext>
            </a:extLst>
          </p:cNvPr>
          <p:cNvSpPr/>
          <p:nvPr/>
        </p:nvSpPr>
        <p:spPr>
          <a:xfrm>
            <a:off x="5425906" y="2217174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CES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9EFB87A-AF9B-AFA0-4AF4-E8B1FFB933D2}"/>
              </a:ext>
            </a:extLst>
          </p:cNvPr>
          <p:cNvSpPr/>
          <p:nvPr/>
        </p:nvSpPr>
        <p:spPr>
          <a:xfrm>
            <a:off x="687876" y="2007433"/>
            <a:ext cx="1595718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Variety of</a:t>
            </a:r>
          </a:p>
          <a:p>
            <a:pPr algn="ctr"/>
            <a:r>
              <a:rPr lang="en-US" sz="1400" dirty="0"/>
              <a:t>Distributions</a:t>
            </a:r>
            <a:endParaRPr lang="en-US" sz="1400" dirty="0">
              <a:ea typeface="Calibri"/>
              <a:cs typeface="Calibri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352FDAD-AF85-AA8F-A240-6F71050A46EE}"/>
              </a:ext>
            </a:extLst>
          </p:cNvPr>
          <p:cNvSpPr/>
          <p:nvPr/>
        </p:nvSpPr>
        <p:spPr>
          <a:xfrm>
            <a:off x="1405813" y="1015162"/>
            <a:ext cx="1595718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Different</a:t>
            </a:r>
          </a:p>
          <a:p>
            <a:pPr algn="ctr"/>
            <a:r>
              <a:rPr lang="en-US" sz="1400" dirty="0"/>
              <a:t>Losses</a:t>
            </a:r>
            <a:endParaRPr lang="en-US" sz="1400" dirty="0">
              <a:ea typeface="Calibri"/>
              <a:cs typeface="Calibri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4F25F7-0D2C-E3E5-C2E5-74C8CA8CF3F5}"/>
              </a:ext>
            </a:extLst>
          </p:cNvPr>
          <p:cNvSpPr/>
          <p:nvPr/>
        </p:nvSpPr>
        <p:spPr>
          <a:xfrm>
            <a:off x="3218914" y="3607408"/>
            <a:ext cx="1452403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Occurrence Model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6947D14-8BA0-4B25-795F-07E66F01F8E3}"/>
              </a:ext>
            </a:extLst>
          </p:cNvPr>
          <p:cNvSpPr/>
          <p:nvPr/>
        </p:nvSpPr>
        <p:spPr>
          <a:xfrm>
            <a:off x="1082929" y="4082435"/>
            <a:ext cx="1686511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Uncertainty Handling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FA7E849-AAEA-7511-3CD8-910924A081A5}"/>
              </a:ext>
            </a:extLst>
          </p:cNvPr>
          <p:cNvSpPr/>
          <p:nvPr/>
        </p:nvSpPr>
        <p:spPr>
          <a:xfrm>
            <a:off x="6312959" y="1016160"/>
            <a:ext cx="1595718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Multiple </a:t>
            </a:r>
            <a:r>
              <a:rPr lang="en-US" sz="1400" err="1"/>
              <a:t>Seasonalities</a:t>
            </a:r>
            <a:endParaRPr lang="en-US" sz="1400"/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id="{9173145A-5D3E-722B-A812-C7A8A98BA15B}"/>
              </a:ext>
            </a:extLst>
          </p:cNvPr>
          <p:cNvSpPr/>
          <p:nvPr/>
        </p:nvSpPr>
        <p:spPr>
          <a:xfrm>
            <a:off x="4778664" y="3718223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SMA</a:t>
            </a:r>
            <a:endParaRPr lang="en-US" sz="1400" dirty="0">
              <a:ea typeface="Calibri"/>
              <a:cs typeface="Calibri"/>
            </a:endParaRPr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75BD1CE6-C7D3-DB61-5EA5-99CD9555CA22}"/>
              </a:ext>
            </a:extLst>
          </p:cNvPr>
          <p:cNvSpPr/>
          <p:nvPr/>
        </p:nvSpPr>
        <p:spPr>
          <a:xfrm>
            <a:off x="3996024" y="2470876"/>
            <a:ext cx="1093424" cy="983255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rgbClr val="FFFFFF"/>
                </a:solidFill>
                <a:ea typeface="Calibri"/>
                <a:cs typeface="Calibri"/>
              </a:rPr>
              <a:t>ADAM</a:t>
            </a:r>
          </a:p>
          <a:p>
            <a:pPr algn="ctr"/>
            <a:r>
              <a:rPr lang="nl-NL" sz="1600" err="1">
                <a:solidFill>
                  <a:srgbClr val="FFFFFF"/>
                </a:solidFill>
                <a:ea typeface="Calibri"/>
                <a:cs typeface="Calibri"/>
              </a:rPr>
              <a:t>Core</a:t>
            </a:r>
            <a:endParaRPr lang="nl-NL" sz="1600">
              <a:ea typeface="Calibri"/>
              <a:cs typeface="Calibri"/>
            </a:endParaRPr>
          </a:p>
        </p:txBody>
      </p:sp>
      <p:sp>
        <p:nvSpPr>
          <p:cNvPr id="18" name="Oval 9">
            <a:extLst>
              <a:ext uri="{FF2B5EF4-FFF2-40B4-BE49-F238E27FC236}">
                <a16:creationId xmlns:a16="http://schemas.microsoft.com/office/drawing/2014/main" id="{57D5C73F-4EB9-A963-EA8D-07410B39ADA8}"/>
              </a:ext>
            </a:extLst>
          </p:cNvPr>
          <p:cNvSpPr/>
          <p:nvPr/>
        </p:nvSpPr>
        <p:spPr>
          <a:xfrm>
            <a:off x="5425907" y="3009012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GUM</a:t>
            </a: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F8850D67-7683-A897-1DEF-978B6AD635BB}"/>
              </a:ext>
            </a:extLst>
          </p:cNvPr>
          <p:cNvSpPr/>
          <p:nvPr/>
        </p:nvSpPr>
        <p:spPr>
          <a:xfrm>
            <a:off x="2431286" y="1085162"/>
            <a:ext cx="4267658" cy="3854525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ea typeface="Calibri"/>
              <a:cs typeface="Calibri"/>
            </a:endParaRPr>
          </a:p>
        </p:txBody>
      </p:sp>
      <p:sp>
        <p:nvSpPr>
          <p:cNvPr id="21" name="Oval 14">
            <a:extLst>
              <a:ext uri="{FF2B5EF4-FFF2-40B4-BE49-F238E27FC236}">
                <a16:creationId xmlns:a16="http://schemas.microsoft.com/office/drawing/2014/main" id="{8A61EF3B-9490-B088-E163-6752CD7230A3}"/>
              </a:ext>
            </a:extLst>
          </p:cNvPr>
          <p:cNvSpPr/>
          <p:nvPr/>
        </p:nvSpPr>
        <p:spPr>
          <a:xfrm>
            <a:off x="2625289" y="2960092"/>
            <a:ext cx="1176981" cy="75558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Scale Model</a:t>
            </a:r>
            <a:endParaRPr lang="nl-NL" dirty="0"/>
          </a:p>
        </p:txBody>
      </p:sp>
      <p:sp>
        <p:nvSpPr>
          <p:cNvPr id="22" name="Oval 14">
            <a:extLst>
              <a:ext uri="{FF2B5EF4-FFF2-40B4-BE49-F238E27FC236}">
                <a16:creationId xmlns:a16="http://schemas.microsoft.com/office/drawing/2014/main" id="{CD5AAA3B-F613-0BC2-A0AF-B327DBBC2A7E}"/>
              </a:ext>
            </a:extLst>
          </p:cNvPr>
          <p:cNvSpPr/>
          <p:nvPr/>
        </p:nvSpPr>
        <p:spPr>
          <a:xfrm>
            <a:off x="6839241" y="2071856"/>
            <a:ext cx="1686511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Order and Components Selection</a:t>
            </a:r>
            <a:endParaRPr lang="nl-NL" dirty="0"/>
          </a:p>
        </p:txBody>
      </p:sp>
      <p:sp>
        <p:nvSpPr>
          <p:cNvPr id="24" name="Oval 10">
            <a:extLst>
              <a:ext uri="{FF2B5EF4-FFF2-40B4-BE49-F238E27FC236}">
                <a16:creationId xmlns:a16="http://schemas.microsoft.com/office/drawing/2014/main" id="{8771AB41-09E7-C325-3C7C-B3D279519FCA}"/>
              </a:ext>
            </a:extLst>
          </p:cNvPr>
          <p:cNvSpPr/>
          <p:nvPr/>
        </p:nvSpPr>
        <p:spPr>
          <a:xfrm>
            <a:off x="687876" y="3060921"/>
            <a:ext cx="1595718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ea typeface="Calibri"/>
                <a:cs typeface="Calibri"/>
              </a:rPr>
              <a:t>Different </a:t>
            </a:r>
            <a:r>
              <a:rPr lang="en-US" sz="1400" dirty="0" err="1">
                <a:ea typeface="Calibri"/>
                <a:cs typeface="Calibri"/>
              </a:rPr>
              <a:t>Initialisation</a:t>
            </a:r>
            <a:r>
              <a:rPr lang="en-US" sz="1400" dirty="0">
                <a:ea typeface="Calibri"/>
                <a:cs typeface="Calibri"/>
              </a:rPr>
              <a:t> Mechanisms</a:t>
            </a:r>
          </a:p>
        </p:txBody>
      </p:sp>
      <p:sp>
        <p:nvSpPr>
          <p:cNvPr id="25" name="Oval 14">
            <a:extLst>
              <a:ext uri="{FF2B5EF4-FFF2-40B4-BE49-F238E27FC236}">
                <a16:creationId xmlns:a16="http://schemas.microsoft.com/office/drawing/2014/main" id="{B25412C7-42F1-4F99-748E-6C06C6E0AECE}"/>
              </a:ext>
            </a:extLst>
          </p:cNvPr>
          <p:cNvSpPr/>
          <p:nvPr/>
        </p:nvSpPr>
        <p:spPr>
          <a:xfrm>
            <a:off x="6839241" y="3063374"/>
            <a:ext cx="1686511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Variables Selection</a:t>
            </a:r>
            <a:endParaRPr lang="nl-NL" dirty="0"/>
          </a:p>
        </p:txBody>
      </p:sp>
      <p:sp>
        <p:nvSpPr>
          <p:cNvPr id="26" name="Oval 14">
            <a:extLst>
              <a:ext uri="{FF2B5EF4-FFF2-40B4-BE49-F238E27FC236}">
                <a16:creationId xmlns:a16="http://schemas.microsoft.com/office/drawing/2014/main" id="{FB841E11-AA40-9094-39F7-825CA57A8D20}"/>
              </a:ext>
            </a:extLst>
          </p:cNvPr>
          <p:cNvSpPr/>
          <p:nvPr/>
        </p:nvSpPr>
        <p:spPr>
          <a:xfrm>
            <a:off x="6315939" y="4082434"/>
            <a:ext cx="1686511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Model Combinations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43975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The Smooth Ecosystem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AD60F07-7793-5D53-2FCC-E67231DD28F3}"/>
              </a:ext>
            </a:extLst>
          </p:cNvPr>
          <p:cNvSpPr/>
          <p:nvPr/>
        </p:nvSpPr>
        <p:spPr>
          <a:xfrm>
            <a:off x="4779932" y="1508173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ETS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F5DBA1-98B1-65BE-2E71-51824E49001D}"/>
              </a:ext>
            </a:extLst>
          </p:cNvPr>
          <p:cNvSpPr/>
          <p:nvPr/>
        </p:nvSpPr>
        <p:spPr>
          <a:xfrm>
            <a:off x="3601852" y="1510169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ARIMA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5C6106F-CED4-8CB0-13E4-FD03AE73B229}"/>
              </a:ext>
            </a:extLst>
          </p:cNvPr>
          <p:cNvSpPr/>
          <p:nvPr/>
        </p:nvSpPr>
        <p:spPr>
          <a:xfrm>
            <a:off x="2622945" y="2173045"/>
            <a:ext cx="1369986" cy="7969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Regression (TVP)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C8FB6E7-87C8-A6C7-CB14-35EB93ACB992}"/>
              </a:ext>
            </a:extLst>
          </p:cNvPr>
          <p:cNvSpPr/>
          <p:nvPr/>
        </p:nvSpPr>
        <p:spPr>
          <a:xfrm>
            <a:off x="5425906" y="2217174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CES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9EFB87A-AF9B-AFA0-4AF4-E8B1FFB933D2}"/>
              </a:ext>
            </a:extLst>
          </p:cNvPr>
          <p:cNvSpPr/>
          <p:nvPr/>
        </p:nvSpPr>
        <p:spPr>
          <a:xfrm>
            <a:off x="687876" y="2007433"/>
            <a:ext cx="1595718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Variety of</a:t>
            </a:r>
          </a:p>
          <a:p>
            <a:pPr algn="ctr"/>
            <a:r>
              <a:rPr lang="en-US" sz="1400" dirty="0"/>
              <a:t>Distributions</a:t>
            </a:r>
            <a:endParaRPr lang="en-US" sz="1400" dirty="0">
              <a:ea typeface="Calibri"/>
              <a:cs typeface="Calibri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352FDAD-AF85-AA8F-A240-6F71050A46EE}"/>
              </a:ext>
            </a:extLst>
          </p:cNvPr>
          <p:cNvSpPr/>
          <p:nvPr/>
        </p:nvSpPr>
        <p:spPr>
          <a:xfrm>
            <a:off x="1405813" y="1015162"/>
            <a:ext cx="1595718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Different</a:t>
            </a:r>
          </a:p>
          <a:p>
            <a:pPr algn="ctr"/>
            <a:r>
              <a:rPr lang="en-US" sz="1400" dirty="0"/>
              <a:t>Losses</a:t>
            </a:r>
            <a:endParaRPr lang="en-US" sz="1400" dirty="0">
              <a:ea typeface="Calibri"/>
              <a:cs typeface="Calibri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4F25F7-0D2C-E3E5-C2E5-74C8CA8CF3F5}"/>
              </a:ext>
            </a:extLst>
          </p:cNvPr>
          <p:cNvSpPr/>
          <p:nvPr/>
        </p:nvSpPr>
        <p:spPr>
          <a:xfrm>
            <a:off x="3218914" y="3607408"/>
            <a:ext cx="1452403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Occurrence Model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6947D14-8BA0-4B25-795F-07E66F01F8E3}"/>
              </a:ext>
            </a:extLst>
          </p:cNvPr>
          <p:cNvSpPr/>
          <p:nvPr/>
        </p:nvSpPr>
        <p:spPr>
          <a:xfrm>
            <a:off x="1082929" y="4082435"/>
            <a:ext cx="1686511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Uncertainty Handling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FA7E849-AAEA-7511-3CD8-910924A081A5}"/>
              </a:ext>
            </a:extLst>
          </p:cNvPr>
          <p:cNvSpPr/>
          <p:nvPr/>
        </p:nvSpPr>
        <p:spPr>
          <a:xfrm>
            <a:off x="6312959" y="1016160"/>
            <a:ext cx="1595718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Multiple </a:t>
            </a:r>
            <a:r>
              <a:rPr lang="en-US" sz="1400" err="1"/>
              <a:t>Seasonalities</a:t>
            </a:r>
            <a:endParaRPr lang="en-US" sz="1400"/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id="{9173145A-5D3E-722B-A812-C7A8A98BA15B}"/>
              </a:ext>
            </a:extLst>
          </p:cNvPr>
          <p:cNvSpPr/>
          <p:nvPr/>
        </p:nvSpPr>
        <p:spPr>
          <a:xfrm>
            <a:off x="4778664" y="3718223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SMA</a:t>
            </a:r>
            <a:endParaRPr lang="en-US" sz="1400" dirty="0">
              <a:ea typeface="Calibri"/>
              <a:cs typeface="Calibri"/>
            </a:endParaRPr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75BD1CE6-C7D3-DB61-5EA5-99CD9555CA22}"/>
              </a:ext>
            </a:extLst>
          </p:cNvPr>
          <p:cNvSpPr/>
          <p:nvPr/>
        </p:nvSpPr>
        <p:spPr>
          <a:xfrm>
            <a:off x="3996024" y="2470876"/>
            <a:ext cx="1093424" cy="983255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rgbClr val="FFFFFF"/>
                </a:solidFill>
                <a:ea typeface="Calibri"/>
                <a:cs typeface="Calibri"/>
              </a:rPr>
              <a:t>ADAM</a:t>
            </a:r>
          </a:p>
          <a:p>
            <a:pPr algn="ctr"/>
            <a:r>
              <a:rPr lang="nl-NL" sz="1600" err="1">
                <a:solidFill>
                  <a:srgbClr val="FFFFFF"/>
                </a:solidFill>
                <a:ea typeface="Calibri"/>
                <a:cs typeface="Calibri"/>
              </a:rPr>
              <a:t>Core</a:t>
            </a:r>
            <a:endParaRPr lang="nl-NL" sz="1600">
              <a:ea typeface="Calibri"/>
              <a:cs typeface="Calibri"/>
            </a:endParaRPr>
          </a:p>
        </p:txBody>
      </p:sp>
      <p:sp>
        <p:nvSpPr>
          <p:cNvPr id="18" name="Oval 9">
            <a:extLst>
              <a:ext uri="{FF2B5EF4-FFF2-40B4-BE49-F238E27FC236}">
                <a16:creationId xmlns:a16="http://schemas.microsoft.com/office/drawing/2014/main" id="{57D5C73F-4EB9-A963-EA8D-07410B39ADA8}"/>
              </a:ext>
            </a:extLst>
          </p:cNvPr>
          <p:cNvSpPr/>
          <p:nvPr/>
        </p:nvSpPr>
        <p:spPr>
          <a:xfrm>
            <a:off x="5425907" y="3009012"/>
            <a:ext cx="1124965" cy="79001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GUM</a:t>
            </a: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F8850D67-7683-A897-1DEF-978B6AD635BB}"/>
              </a:ext>
            </a:extLst>
          </p:cNvPr>
          <p:cNvSpPr/>
          <p:nvPr/>
        </p:nvSpPr>
        <p:spPr>
          <a:xfrm>
            <a:off x="2431286" y="1085162"/>
            <a:ext cx="4267658" cy="3854525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ea typeface="Calibri"/>
              <a:cs typeface="Calibri"/>
            </a:endParaRPr>
          </a:p>
        </p:txBody>
      </p:sp>
      <p:sp>
        <p:nvSpPr>
          <p:cNvPr id="21" name="Oval 14">
            <a:extLst>
              <a:ext uri="{FF2B5EF4-FFF2-40B4-BE49-F238E27FC236}">
                <a16:creationId xmlns:a16="http://schemas.microsoft.com/office/drawing/2014/main" id="{8A61EF3B-9490-B088-E163-6752CD7230A3}"/>
              </a:ext>
            </a:extLst>
          </p:cNvPr>
          <p:cNvSpPr/>
          <p:nvPr/>
        </p:nvSpPr>
        <p:spPr>
          <a:xfrm>
            <a:off x="2625289" y="2960092"/>
            <a:ext cx="1176981" cy="75558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Scale Model</a:t>
            </a:r>
            <a:endParaRPr lang="nl-NL" dirty="0"/>
          </a:p>
        </p:txBody>
      </p:sp>
      <p:sp>
        <p:nvSpPr>
          <p:cNvPr id="22" name="Oval 14">
            <a:extLst>
              <a:ext uri="{FF2B5EF4-FFF2-40B4-BE49-F238E27FC236}">
                <a16:creationId xmlns:a16="http://schemas.microsoft.com/office/drawing/2014/main" id="{CD5AAA3B-F613-0BC2-A0AF-B327DBBC2A7E}"/>
              </a:ext>
            </a:extLst>
          </p:cNvPr>
          <p:cNvSpPr/>
          <p:nvPr/>
        </p:nvSpPr>
        <p:spPr>
          <a:xfrm>
            <a:off x="6839241" y="2071856"/>
            <a:ext cx="1686511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Order and Components Selection</a:t>
            </a:r>
            <a:endParaRPr lang="nl-NL" dirty="0"/>
          </a:p>
        </p:txBody>
      </p:sp>
      <p:sp>
        <p:nvSpPr>
          <p:cNvPr id="24" name="Oval 10">
            <a:extLst>
              <a:ext uri="{FF2B5EF4-FFF2-40B4-BE49-F238E27FC236}">
                <a16:creationId xmlns:a16="http://schemas.microsoft.com/office/drawing/2014/main" id="{8771AB41-09E7-C325-3C7C-B3D279519FCA}"/>
              </a:ext>
            </a:extLst>
          </p:cNvPr>
          <p:cNvSpPr/>
          <p:nvPr/>
        </p:nvSpPr>
        <p:spPr>
          <a:xfrm>
            <a:off x="687876" y="3060921"/>
            <a:ext cx="1595718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>
                <a:ea typeface="Calibri"/>
                <a:cs typeface="Calibri"/>
              </a:rPr>
              <a:t>Different </a:t>
            </a:r>
            <a:r>
              <a:rPr lang="en-US" sz="1400" dirty="0" err="1">
                <a:ea typeface="Calibri"/>
                <a:cs typeface="Calibri"/>
              </a:rPr>
              <a:t>Initialisation</a:t>
            </a:r>
            <a:r>
              <a:rPr lang="en-US" sz="1400" dirty="0">
                <a:ea typeface="Calibri"/>
                <a:cs typeface="Calibri"/>
              </a:rPr>
              <a:t> Mechanisms</a:t>
            </a:r>
          </a:p>
        </p:txBody>
      </p:sp>
      <p:sp>
        <p:nvSpPr>
          <p:cNvPr id="25" name="Oval 14">
            <a:extLst>
              <a:ext uri="{FF2B5EF4-FFF2-40B4-BE49-F238E27FC236}">
                <a16:creationId xmlns:a16="http://schemas.microsoft.com/office/drawing/2014/main" id="{B25412C7-42F1-4F99-748E-6C06C6E0AECE}"/>
              </a:ext>
            </a:extLst>
          </p:cNvPr>
          <p:cNvSpPr/>
          <p:nvPr/>
        </p:nvSpPr>
        <p:spPr>
          <a:xfrm>
            <a:off x="6839241" y="3063374"/>
            <a:ext cx="1686511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Variables Selection</a:t>
            </a:r>
            <a:endParaRPr lang="nl-NL" dirty="0"/>
          </a:p>
        </p:txBody>
      </p:sp>
      <p:sp>
        <p:nvSpPr>
          <p:cNvPr id="26" name="Oval 14">
            <a:extLst>
              <a:ext uri="{FF2B5EF4-FFF2-40B4-BE49-F238E27FC236}">
                <a16:creationId xmlns:a16="http://schemas.microsoft.com/office/drawing/2014/main" id="{FB841E11-AA40-9094-39F7-825CA57A8D20}"/>
              </a:ext>
            </a:extLst>
          </p:cNvPr>
          <p:cNvSpPr/>
          <p:nvPr/>
        </p:nvSpPr>
        <p:spPr>
          <a:xfrm>
            <a:off x="6315939" y="4082434"/>
            <a:ext cx="1686511" cy="79001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dirty="0"/>
              <a:t>Model Combinations</a:t>
            </a:r>
            <a:endParaRPr lang="nl-NL" dirty="0"/>
          </a:p>
        </p:txBody>
      </p:sp>
      <p:pic>
        <p:nvPicPr>
          <p:cNvPr id="5" name="Picture 2" descr="C++ - Wikipedia">
            <a:extLst>
              <a:ext uri="{FF2B5EF4-FFF2-40B4-BE49-F238E27FC236}">
                <a16:creationId xmlns:a16="http://schemas.microsoft.com/office/drawing/2014/main" id="{37A7A184-7372-F463-FFCF-E78AAB76A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198" y="2391499"/>
            <a:ext cx="1014413" cy="114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450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++ - Wikipedia">
            <a:extLst>
              <a:ext uri="{FF2B5EF4-FFF2-40B4-BE49-F238E27FC236}">
                <a16:creationId xmlns:a16="http://schemas.microsoft.com/office/drawing/2014/main" id="{7F715C4B-FF53-BDB6-FF92-DD0C5DA29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954" y="1381727"/>
            <a:ext cx="1014413" cy="114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 (programming language) - Wikipedia">
            <a:extLst>
              <a:ext uri="{FF2B5EF4-FFF2-40B4-BE49-F238E27FC236}">
                <a16:creationId xmlns:a16="http://schemas.microsoft.com/office/drawing/2014/main" id="{0640BB20-B95F-431A-F404-C5386B046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894" y="3219355"/>
            <a:ext cx="1092616" cy="84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E5500A27-EDB8-4A9C-6F8F-02BDC9D5313A}"/>
              </a:ext>
            </a:extLst>
          </p:cNvPr>
          <p:cNvSpPr/>
          <p:nvPr/>
        </p:nvSpPr>
        <p:spPr>
          <a:xfrm rot="18705154">
            <a:off x="5905714" y="2727331"/>
            <a:ext cx="654329" cy="3516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3B0486A-B5C8-2FAB-5E18-FBB8F0C87F0D}"/>
              </a:ext>
            </a:extLst>
          </p:cNvPr>
          <p:cNvSpPr/>
          <p:nvPr/>
        </p:nvSpPr>
        <p:spPr>
          <a:xfrm rot="8106085">
            <a:off x="5515922" y="2537670"/>
            <a:ext cx="654329" cy="3516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9C9B14-7F8E-CF7A-B9E5-BC841AE261DD}"/>
              </a:ext>
            </a:extLst>
          </p:cNvPr>
          <p:cNvSpPr/>
          <p:nvPr/>
        </p:nvSpPr>
        <p:spPr>
          <a:xfrm>
            <a:off x="4796724" y="1193370"/>
            <a:ext cx="3959817" cy="310741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A68089B-DEE2-4B6F-4CC4-289E2F1372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7" r="19868"/>
          <a:stretch/>
        </p:blipFill>
        <p:spPr bwMode="auto">
          <a:xfrm>
            <a:off x="7633836" y="3069000"/>
            <a:ext cx="974644" cy="99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33771707-41D7-BDEC-96F6-9FFBAFBC34B4}"/>
              </a:ext>
            </a:extLst>
          </p:cNvPr>
          <p:cNvSpPr/>
          <p:nvPr/>
        </p:nvSpPr>
        <p:spPr>
          <a:xfrm rot="2220065">
            <a:off x="7464820" y="2519509"/>
            <a:ext cx="654329" cy="3516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35770BD-979E-4071-6E00-B156FF2CE55F}"/>
              </a:ext>
            </a:extLst>
          </p:cNvPr>
          <p:cNvSpPr/>
          <p:nvPr/>
        </p:nvSpPr>
        <p:spPr>
          <a:xfrm rot="13220996">
            <a:off x="7180698" y="2711474"/>
            <a:ext cx="654329" cy="3516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22E9E2C-75B8-FFF2-585D-7554C7BFCED4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Bridging the Two Worlds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FCF15EB-205B-6460-808A-0A61D473E836}"/>
              </a:ext>
            </a:extLst>
          </p:cNvPr>
          <p:cNvCxnSpPr/>
          <p:nvPr/>
        </p:nvCxnSpPr>
        <p:spPr>
          <a:xfrm>
            <a:off x="6232878" y="3710058"/>
            <a:ext cx="127498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087DBDE-38A9-5F0B-D119-7523172D0A61}"/>
              </a:ext>
            </a:extLst>
          </p:cNvPr>
          <p:cNvSpPr txBox="1"/>
          <p:nvPr/>
        </p:nvSpPr>
        <p:spPr>
          <a:xfrm>
            <a:off x="6332260" y="3706030"/>
            <a:ext cx="1092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translate</a:t>
            </a:r>
            <a:endParaRPr lang="nl-BE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444541-BB05-D70B-B8EE-7945D5B637EA}"/>
              </a:ext>
            </a:extLst>
          </p:cNvPr>
          <p:cNvSpPr txBox="1"/>
          <p:nvPr/>
        </p:nvSpPr>
        <p:spPr>
          <a:xfrm>
            <a:off x="350867" y="1077439"/>
            <a:ext cx="5030850" cy="3442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/>
              <a:t>C++ can be viewed as “the backend”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/>
              <a:t>R can be seen as the “front-end”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/>
              <a:t>Interface can be language-specific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/>
              <a:t>Backend guarantees identical results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dirty="0"/>
              <a:t>Speed benefits remain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84287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Translating Interfaces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841E88-EAEC-6506-0771-72A0F1462F8D}"/>
              </a:ext>
            </a:extLst>
          </p:cNvPr>
          <p:cNvSpPr txBox="1"/>
          <p:nvPr/>
        </p:nvSpPr>
        <p:spPr>
          <a:xfrm>
            <a:off x="82651" y="1926993"/>
            <a:ext cx="4473387" cy="20440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Step 1: </a:t>
            </a:r>
            <a:r>
              <a:rPr lang="en-US" dirty="0"/>
              <a:t>Adjust C++ integration to Python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Step 2: </a:t>
            </a:r>
            <a:r>
              <a:rPr lang="en-US" dirty="0"/>
              <a:t>Translate the interface</a:t>
            </a:r>
            <a:endParaRPr lang="en-US" dirty="0"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Thanks for the ~11k lines of code/functions!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(and this is for ADAM only)</a:t>
            </a:r>
          </a:p>
        </p:txBody>
      </p:sp>
      <p:pic>
        <p:nvPicPr>
          <p:cNvPr id="11" name="Picture 10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D4A84C30-97A0-36F2-8D60-61F9BF089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499" y="52001"/>
            <a:ext cx="4473387" cy="503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09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How does this C++ thing work?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2" name="Picture 2" descr="C++ - Wikipedia">
            <a:extLst>
              <a:ext uri="{FF2B5EF4-FFF2-40B4-BE49-F238E27FC236}">
                <a16:creationId xmlns:a16="http://schemas.microsoft.com/office/drawing/2014/main" id="{450C8303-5A06-6BF8-A3BE-67B37B1CF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220" y="951647"/>
            <a:ext cx="63956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7B5CC96-743D-B784-5EFA-A6B3A97230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7" r="19868"/>
          <a:stretch/>
        </p:blipFill>
        <p:spPr bwMode="auto">
          <a:xfrm>
            <a:off x="7180939" y="951647"/>
            <a:ext cx="70382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 (programming language) - Wikipedia">
            <a:extLst>
              <a:ext uri="{FF2B5EF4-FFF2-40B4-BE49-F238E27FC236}">
                <a16:creationId xmlns:a16="http://schemas.microsoft.com/office/drawing/2014/main" id="{BDACB4A7-F621-083B-DCC8-FB7A75DD4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592" y="951647"/>
            <a:ext cx="92912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36CE32E-223D-1464-C8D5-ED686D7AE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052" y="1893207"/>
            <a:ext cx="1657708" cy="49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rmadillo">
            <a:extLst>
              <a:ext uri="{FF2B5EF4-FFF2-40B4-BE49-F238E27FC236}">
                <a16:creationId xmlns:a16="http://schemas.microsoft.com/office/drawing/2014/main" id="{29D7A39B-D9FC-BA10-5336-6173CADFB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662" y="2468262"/>
            <a:ext cx="626650" cy="65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arma_logo">
            <a:extLst>
              <a:ext uri="{FF2B5EF4-FFF2-40B4-BE49-F238E27FC236}">
                <a16:creationId xmlns:a16="http://schemas.microsoft.com/office/drawing/2014/main" id="{D60A7F43-8D87-56F2-9061-CB72B717B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977" y="2860189"/>
            <a:ext cx="927064" cy="46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F87F2B3C-29BF-C243-4958-F61E16880C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51119" y="3476012"/>
            <a:ext cx="1920983" cy="540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D5AD53AE-971F-61FB-A78B-379EC4D661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32849" y="3533210"/>
            <a:ext cx="1202223" cy="5400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56BC4E9-C148-E3CC-8D48-CF4E5A97341B}"/>
              </a:ext>
            </a:extLst>
          </p:cNvPr>
          <p:cNvCxnSpPr/>
          <p:nvPr/>
        </p:nvCxnSpPr>
        <p:spPr>
          <a:xfrm>
            <a:off x="3091576" y="1008728"/>
            <a:ext cx="0" cy="4052367"/>
          </a:xfrm>
          <a:prstGeom prst="line">
            <a:avLst/>
          </a:prstGeom>
          <a:ln w="28575" cap="flat" cmpd="sng" algn="ctr">
            <a:solidFill>
              <a:srgbClr val="9F978F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81BC875-A28E-A2F9-63DB-9BDD639A5110}"/>
              </a:ext>
            </a:extLst>
          </p:cNvPr>
          <p:cNvCxnSpPr/>
          <p:nvPr/>
        </p:nvCxnSpPr>
        <p:spPr>
          <a:xfrm>
            <a:off x="6052424" y="1008731"/>
            <a:ext cx="0" cy="4052367"/>
          </a:xfrm>
          <a:prstGeom prst="line">
            <a:avLst/>
          </a:prstGeom>
          <a:ln w="28575" cap="flat" cmpd="sng" algn="ctr">
            <a:solidFill>
              <a:srgbClr val="9F978F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:a16="http://schemas.microsoft.com/office/drawing/2014/main" id="{B30E2BAE-4F23-0ECC-E157-170C1452EBC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75548" y="4071716"/>
            <a:ext cx="2398478" cy="540000"/>
          </a:xfrm>
          <a:prstGeom prst="rect">
            <a:avLst/>
          </a:prstGeom>
        </p:spPr>
      </p:pic>
      <p:pic>
        <p:nvPicPr>
          <p:cNvPr id="1050" name="Picture 26" descr="@RcppCore">
            <a:extLst>
              <a:ext uri="{FF2B5EF4-FFF2-40B4-BE49-F238E27FC236}">
                <a16:creationId xmlns:a16="http://schemas.microsoft.com/office/drawing/2014/main" id="{70313798-CBE3-CCE8-E188-4E4DF9DB9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22" y="2293254"/>
            <a:ext cx="1008000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9032DFF-6FE0-CCE4-F685-22B91A378D5E}"/>
              </a:ext>
            </a:extLst>
          </p:cNvPr>
          <p:cNvCxnSpPr>
            <a:stCxn id="1050" idx="3"/>
            <a:endCxn id="1034" idx="1"/>
          </p:cNvCxnSpPr>
          <p:nvPr/>
        </p:nvCxnSpPr>
        <p:spPr>
          <a:xfrm>
            <a:off x="1918022" y="2797254"/>
            <a:ext cx="2359640" cy="0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52D68BF-9C6A-928E-8B39-0E0ED9A1D8D7}"/>
              </a:ext>
            </a:extLst>
          </p:cNvPr>
          <p:cNvCxnSpPr>
            <a:cxnSpLocks/>
            <a:stCxn id="12" idx="3"/>
            <a:endCxn id="28" idx="1"/>
          </p:cNvCxnSpPr>
          <p:nvPr/>
        </p:nvCxnSpPr>
        <p:spPr>
          <a:xfrm>
            <a:off x="5472102" y="3746012"/>
            <a:ext cx="1003446" cy="5957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9DE669F-5606-5F2C-B4CC-3A68AC1D8FE7}"/>
              </a:ext>
            </a:extLst>
          </p:cNvPr>
          <p:cNvCxnSpPr>
            <a:cxnSpLocks/>
            <a:stCxn id="1026" idx="2"/>
            <a:endCxn id="1036" idx="0"/>
          </p:cNvCxnSpPr>
          <p:nvPr/>
        </p:nvCxnSpPr>
        <p:spPr>
          <a:xfrm>
            <a:off x="7055906" y="2385627"/>
            <a:ext cx="182603" cy="474562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0F299F6-A8B5-3AD7-1231-A15B0385C804}"/>
              </a:ext>
            </a:extLst>
          </p:cNvPr>
          <p:cNvCxnSpPr>
            <a:cxnSpLocks/>
            <a:stCxn id="1036" idx="2"/>
            <a:endCxn id="17" idx="1"/>
          </p:cNvCxnSpPr>
          <p:nvPr/>
        </p:nvCxnSpPr>
        <p:spPr>
          <a:xfrm>
            <a:off x="7238509" y="3323721"/>
            <a:ext cx="294340" cy="479489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BA15671-CB26-BF4A-5F72-71DE848B2CB5}"/>
              </a:ext>
            </a:extLst>
          </p:cNvPr>
          <p:cNvCxnSpPr>
            <a:cxnSpLocks/>
            <a:stCxn id="1034" idx="3"/>
            <a:endCxn id="1026" idx="1"/>
          </p:cNvCxnSpPr>
          <p:nvPr/>
        </p:nvCxnSpPr>
        <p:spPr>
          <a:xfrm flipV="1">
            <a:off x="4904312" y="2139417"/>
            <a:ext cx="1322740" cy="657837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595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C4A6B-65E0-0492-F53B-2C6673B3B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++ - Wikipedia">
            <a:extLst>
              <a:ext uri="{FF2B5EF4-FFF2-40B4-BE49-F238E27FC236}">
                <a16:creationId xmlns:a16="http://schemas.microsoft.com/office/drawing/2014/main" id="{9DA2EEA5-B112-8078-6693-434E0987F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220" y="951647"/>
            <a:ext cx="63956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5F1D39F-B231-28BD-7964-01F73E489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7" r="19868"/>
          <a:stretch/>
        </p:blipFill>
        <p:spPr bwMode="auto">
          <a:xfrm>
            <a:off x="7180939" y="951647"/>
            <a:ext cx="70382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 (programming language) - Wikipedia">
            <a:extLst>
              <a:ext uri="{FF2B5EF4-FFF2-40B4-BE49-F238E27FC236}">
                <a16:creationId xmlns:a16="http://schemas.microsoft.com/office/drawing/2014/main" id="{20EA2C03-3365-DFC4-F0A9-06DBF88FC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592" y="951647"/>
            <a:ext cx="92912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4CF9539-851B-EA8B-8AD8-6B5120963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052" y="1893207"/>
            <a:ext cx="1657708" cy="49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rmadillo">
            <a:extLst>
              <a:ext uri="{FF2B5EF4-FFF2-40B4-BE49-F238E27FC236}">
                <a16:creationId xmlns:a16="http://schemas.microsoft.com/office/drawing/2014/main" id="{D336D5AE-F889-87C3-3542-C860AF2B5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662" y="2468262"/>
            <a:ext cx="626650" cy="65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arma_logo">
            <a:extLst>
              <a:ext uri="{FF2B5EF4-FFF2-40B4-BE49-F238E27FC236}">
                <a16:creationId xmlns:a16="http://schemas.microsoft.com/office/drawing/2014/main" id="{07EB0E4A-F96B-B434-DC31-468830D65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977" y="2860189"/>
            <a:ext cx="927064" cy="46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C155B17-3380-741A-CC59-F67ED2A17A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51119" y="3476012"/>
            <a:ext cx="1920983" cy="540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C0062B3-0645-F879-60A3-7222FDC39F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32849" y="3533210"/>
            <a:ext cx="1202223" cy="5400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10C595-FF76-0778-96A9-C021B3EAE077}"/>
              </a:ext>
            </a:extLst>
          </p:cNvPr>
          <p:cNvCxnSpPr/>
          <p:nvPr/>
        </p:nvCxnSpPr>
        <p:spPr>
          <a:xfrm>
            <a:off x="3091576" y="1008728"/>
            <a:ext cx="0" cy="4052367"/>
          </a:xfrm>
          <a:prstGeom prst="line">
            <a:avLst/>
          </a:prstGeom>
          <a:ln w="28575" cap="flat" cmpd="sng" algn="ctr">
            <a:solidFill>
              <a:srgbClr val="9F978F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18BA6E-4D28-C33D-D1CD-0C7C39B4ED9E}"/>
              </a:ext>
            </a:extLst>
          </p:cNvPr>
          <p:cNvCxnSpPr/>
          <p:nvPr/>
        </p:nvCxnSpPr>
        <p:spPr>
          <a:xfrm>
            <a:off x="6052424" y="1008731"/>
            <a:ext cx="0" cy="4052367"/>
          </a:xfrm>
          <a:prstGeom prst="line">
            <a:avLst/>
          </a:prstGeom>
          <a:ln w="28575" cap="flat" cmpd="sng" algn="ctr">
            <a:solidFill>
              <a:srgbClr val="9F978F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:a16="http://schemas.microsoft.com/office/drawing/2014/main" id="{2E59EA07-7162-6B3F-24FD-8FBD85924C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75548" y="4071716"/>
            <a:ext cx="2398478" cy="540000"/>
          </a:xfrm>
          <a:prstGeom prst="rect">
            <a:avLst/>
          </a:prstGeom>
        </p:spPr>
      </p:pic>
      <p:pic>
        <p:nvPicPr>
          <p:cNvPr id="1050" name="Picture 26" descr="@RcppCore">
            <a:extLst>
              <a:ext uri="{FF2B5EF4-FFF2-40B4-BE49-F238E27FC236}">
                <a16:creationId xmlns:a16="http://schemas.microsoft.com/office/drawing/2014/main" id="{14DC7669-CD4B-38EE-BF33-9C75F67E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22" y="2293254"/>
            <a:ext cx="1008000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E22286C-9D32-667A-EFC9-16E18B26A0B3}"/>
              </a:ext>
            </a:extLst>
          </p:cNvPr>
          <p:cNvCxnSpPr>
            <a:stCxn id="1050" idx="3"/>
            <a:endCxn id="1034" idx="1"/>
          </p:cNvCxnSpPr>
          <p:nvPr/>
        </p:nvCxnSpPr>
        <p:spPr>
          <a:xfrm>
            <a:off x="1918022" y="2797254"/>
            <a:ext cx="2359640" cy="0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31BABEB-695C-1958-4DED-57531655BA51}"/>
              </a:ext>
            </a:extLst>
          </p:cNvPr>
          <p:cNvCxnSpPr>
            <a:cxnSpLocks/>
            <a:stCxn id="12" idx="3"/>
            <a:endCxn id="28" idx="1"/>
          </p:cNvCxnSpPr>
          <p:nvPr/>
        </p:nvCxnSpPr>
        <p:spPr>
          <a:xfrm>
            <a:off x="5472102" y="3746012"/>
            <a:ext cx="1003446" cy="5957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50BD92C-DDFF-2C47-D4F1-179775095127}"/>
              </a:ext>
            </a:extLst>
          </p:cNvPr>
          <p:cNvCxnSpPr>
            <a:cxnSpLocks/>
            <a:stCxn id="1026" idx="2"/>
            <a:endCxn id="1036" idx="0"/>
          </p:cNvCxnSpPr>
          <p:nvPr/>
        </p:nvCxnSpPr>
        <p:spPr>
          <a:xfrm>
            <a:off x="7055906" y="2385627"/>
            <a:ext cx="182603" cy="474562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D438CD7-63A4-D174-379A-9C279E9A577D}"/>
              </a:ext>
            </a:extLst>
          </p:cNvPr>
          <p:cNvCxnSpPr>
            <a:cxnSpLocks/>
            <a:stCxn id="1036" idx="2"/>
            <a:endCxn id="17" idx="1"/>
          </p:cNvCxnSpPr>
          <p:nvPr/>
        </p:nvCxnSpPr>
        <p:spPr>
          <a:xfrm>
            <a:off x="7238509" y="3323721"/>
            <a:ext cx="294340" cy="479489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6EABCBC-0404-A77A-AD3F-D195923FB62D}"/>
              </a:ext>
            </a:extLst>
          </p:cNvPr>
          <p:cNvCxnSpPr>
            <a:cxnSpLocks/>
            <a:stCxn id="1034" idx="3"/>
            <a:endCxn id="1026" idx="1"/>
          </p:cNvCxnSpPr>
          <p:nvPr/>
        </p:nvCxnSpPr>
        <p:spPr>
          <a:xfrm flipV="1">
            <a:off x="4904312" y="2139417"/>
            <a:ext cx="1322740" cy="657837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wi F">
            <a:extLst>
              <a:ext uri="{FF2B5EF4-FFF2-40B4-BE49-F238E27FC236}">
                <a16:creationId xmlns:a16="http://schemas.microsoft.com/office/drawing/2014/main" id="{68700D8E-C353-5C84-5BAC-5C31D463C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90" y="1024986"/>
            <a:ext cx="5064483" cy="379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22D436C9-EF8A-0A9F-B0F5-EBD5F3B81D7F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How does this C++ thing work?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84481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C4A6B-65E0-0492-F53B-2C6673B3B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++ - Wikipedia">
            <a:extLst>
              <a:ext uri="{FF2B5EF4-FFF2-40B4-BE49-F238E27FC236}">
                <a16:creationId xmlns:a16="http://schemas.microsoft.com/office/drawing/2014/main" id="{9DA2EEA5-B112-8078-6693-434E0987F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220" y="951647"/>
            <a:ext cx="63956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5F1D39F-B231-28BD-7964-01F73E489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7" r="19868"/>
          <a:stretch/>
        </p:blipFill>
        <p:spPr bwMode="auto">
          <a:xfrm>
            <a:off x="7180939" y="951647"/>
            <a:ext cx="70382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 (programming language) - Wikipedia">
            <a:extLst>
              <a:ext uri="{FF2B5EF4-FFF2-40B4-BE49-F238E27FC236}">
                <a16:creationId xmlns:a16="http://schemas.microsoft.com/office/drawing/2014/main" id="{20EA2C03-3365-DFC4-F0A9-06DBF88FC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592" y="951647"/>
            <a:ext cx="92912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4CF9539-851B-EA8B-8AD8-6B5120963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052" y="1893207"/>
            <a:ext cx="1657708" cy="49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rmadillo">
            <a:extLst>
              <a:ext uri="{FF2B5EF4-FFF2-40B4-BE49-F238E27FC236}">
                <a16:creationId xmlns:a16="http://schemas.microsoft.com/office/drawing/2014/main" id="{D336D5AE-F889-87C3-3542-C860AF2B5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662" y="2468262"/>
            <a:ext cx="626650" cy="65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arma_logo">
            <a:extLst>
              <a:ext uri="{FF2B5EF4-FFF2-40B4-BE49-F238E27FC236}">
                <a16:creationId xmlns:a16="http://schemas.microsoft.com/office/drawing/2014/main" id="{07EB0E4A-F96B-B434-DC31-468830D65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977" y="2860189"/>
            <a:ext cx="927064" cy="46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C155B17-3380-741A-CC59-F67ED2A17A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51119" y="3476012"/>
            <a:ext cx="1920983" cy="540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C0062B3-0645-F879-60A3-7222FDC39F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32849" y="3533210"/>
            <a:ext cx="1202223" cy="5400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10C595-FF76-0778-96A9-C021B3EAE077}"/>
              </a:ext>
            </a:extLst>
          </p:cNvPr>
          <p:cNvCxnSpPr/>
          <p:nvPr/>
        </p:nvCxnSpPr>
        <p:spPr>
          <a:xfrm>
            <a:off x="3091576" y="1008728"/>
            <a:ext cx="0" cy="4052367"/>
          </a:xfrm>
          <a:prstGeom prst="line">
            <a:avLst/>
          </a:prstGeom>
          <a:ln w="28575" cap="flat" cmpd="sng" algn="ctr">
            <a:solidFill>
              <a:srgbClr val="9F978F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18BA6E-4D28-C33D-D1CD-0C7C39B4ED9E}"/>
              </a:ext>
            </a:extLst>
          </p:cNvPr>
          <p:cNvCxnSpPr/>
          <p:nvPr/>
        </p:nvCxnSpPr>
        <p:spPr>
          <a:xfrm>
            <a:off x="6052424" y="1008731"/>
            <a:ext cx="0" cy="4052367"/>
          </a:xfrm>
          <a:prstGeom prst="line">
            <a:avLst/>
          </a:prstGeom>
          <a:ln w="28575" cap="flat" cmpd="sng" algn="ctr">
            <a:solidFill>
              <a:srgbClr val="9F978F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:a16="http://schemas.microsoft.com/office/drawing/2014/main" id="{2E59EA07-7162-6B3F-24FD-8FBD85924C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75548" y="4071716"/>
            <a:ext cx="2398478" cy="540000"/>
          </a:xfrm>
          <a:prstGeom prst="rect">
            <a:avLst/>
          </a:prstGeom>
        </p:spPr>
      </p:pic>
      <p:pic>
        <p:nvPicPr>
          <p:cNvPr id="1050" name="Picture 26" descr="@RcppCore">
            <a:extLst>
              <a:ext uri="{FF2B5EF4-FFF2-40B4-BE49-F238E27FC236}">
                <a16:creationId xmlns:a16="http://schemas.microsoft.com/office/drawing/2014/main" id="{14DC7669-CD4B-38EE-BF33-9C75F67E0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22" y="2293254"/>
            <a:ext cx="1008000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E22286C-9D32-667A-EFC9-16E18B26A0B3}"/>
              </a:ext>
            </a:extLst>
          </p:cNvPr>
          <p:cNvCxnSpPr>
            <a:stCxn id="1050" idx="3"/>
            <a:endCxn id="1034" idx="1"/>
          </p:cNvCxnSpPr>
          <p:nvPr/>
        </p:nvCxnSpPr>
        <p:spPr>
          <a:xfrm>
            <a:off x="1918022" y="2797254"/>
            <a:ext cx="2359640" cy="0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31BABEB-695C-1958-4DED-57531655BA51}"/>
              </a:ext>
            </a:extLst>
          </p:cNvPr>
          <p:cNvCxnSpPr>
            <a:cxnSpLocks/>
            <a:stCxn id="12" idx="3"/>
            <a:endCxn id="28" idx="1"/>
          </p:cNvCxnSpPr>
          <p:nvPr/>
        </p:nvCxnSpPr>
        <p:spPr>
          <a:xfrm>
            <a:off x="5472102" y="3746012"/>
            <a:ext cx="1003446" cy="5957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50BD92C-DDFF-2C47-D4F1-179775095127}"/>
              </a:ext>
            </a:extLst>
          </p:cNvPr>
          <p:cNvCxnSpPr>
            <a:cxnSpLocks/>
            <a:stCxn id="1026" idx="2"/>
            <a:endCxn id="1036" idx="0"/>
          </p:cNvCxnSpPr>
          <p:nvPr/>
        </p:nvCxnSpPr>
        <p:spPr>
          <a:xfrm>
            <a:off x="7055906" y="2385627"/>
            <a:ext cx="182603" cy="474562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D438CD7-63A4-D174-379A-9C279E9A577D}"/>
              </a:ext>
            </a:extLst>
          </p:cNvPr>
          <p:cNvCxnSpPr>
            <a:cxnSpLocks/>
            <a:stCxn id="1036" idx="2"/>
            <a:endCxn id="17" idx="1"/>
          </p:cNvCxnSpPr>
          <p:nvPr/>
        </p:nvCxnSpPr>
        <p:spPr>
          <a:xfrm>
            <a:off x="7238509" y="3323721"/>
            <a:ext cx="294340" cy="479489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6EABCBC-0404-A77A-AD3F-D195923FB62D}"/>
              </a:ext>
            </a:extLst>
          </p:cNvPr>
          <p:cNvCxnSpPr>
            <a:cxnSpLocks/>
            <a:stCxn id="1034" idx="3"/>
            <a:endCxn id="1026" idx="1"/>
          </p:cNvCxnSpPr>
          <p:nvPr/>
        </p:nvCxnSpPr>
        <p:spPr>
          <a:xfrm flipV="1">
            <a:off x="4904312" y="2139417"/>
            <a:ext cx="1322740" cy="657837"/>
          </a:xfrm>
          <a:prstGeom prst="straightConnector1">
            <a:avLst/>
          </a:prstGeom>
          <a:ln w="28575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wi F">
            <a:extLst>
              <a:ext uri="{FF2B5EF4-FFF2-40B4-BE49-F238E27FC236}">
                <a16:creationId xmlns:a16="http://schemas.microsoft.com/office/drawing/2014/main" id="{68700D8E-C353-5C84-5BAC-5C31D463C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90" y="1024986"/>
            <a:ext cx="5064483" cy="379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rofile photo of Leonidas Tsaprounis">
            <a:extLst>
              <a:ext uri="{FF2B5EF4-FFF2-40B4-BE49-F238E27FC236}">
                <a16:creationId xmlns:a16="http://schemas.microsoft.com/office/drawing/2014/main" id="{22EDFEBC-6523-19A4-61CD-4472E981A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3366" y="1559950"/>
            <a:ext cx="922926" cy="92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6">
            <a:extLst>
              <a:ext uri="{FF2B5EF4-FFF2-40B4-BE49-F238E27FC236}">
                <a16:creationId xmlns:a16="http://schemas.microsoft.com/office/drawing/2014/main" id="{81D463F8-F7FE-36F1-BDA4-E77706FA45BC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How does this C++ thing work?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50576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Translating the Interface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CA009D-93C3-B66F-F265-BD321AD27A66}"/>
              </a:ext>
            </a:extLst>
          </p:cNvPr>
          <p:cNvSpPr/>
          <p:nvPr/>
        </p:nvSpPr>
        <p:spPr>
          <a:xfrm>
            <a:off x="2779059" y="1264023"/>
            <a:ext cx="1434353" cy="461665"/>
          </a:xfrm>
          <a:prstGeom prst="rect">
            <a:avLst/>
          </a:prstGeom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Creator</a:t>
            </a:r>
            <a:endParaRPr lang="nl-B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57C431-B811-139F-80F6-D92A5B2B2ECD}"/>
              </a:ext>
            </a:extLst>
          </p:cNvPr>
          <p:cNvSpPr/>
          <p:nvPr/>
        </p:nvSpPr>
        <p:spPr>
          <a:xfrm>
            <a:off x="968188" y="1264024"/>
            <a:ext cx="143435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Checker</a:t>
            </a:r>
            <a:endParaRPr lang="nl-B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854442-B743-68CB-7401-F559396E8A71}"/>
              </a:ext>
            </a:extLst>
          </p:cNvPr>
          <p:cNvSpPr/>
          <p:nvPr/>
        </p:nvSpPr>
        <p:spPr>
          <a:xfrm>
            <a:off x="4572000" y="1264023"/>
            <a:ext cx="1434353" cy="461665"/>
          </a:xfrm>
          <a:prstGeom prst="rect">
            <a:avLst/>
          </a:prstGeom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Estimator</a:t>
            </a:r>
            <a:endParaRPr lang="nl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972F60-99BB-0CA4-1FDA-B85B87E588C3}"/>
              </a:ext>
            </a:extLst>
          </p:cNvPr>
          <p:cNvSpPr/>
          <p:nvPr/>
        </p:nvSpPr>
        <p:spPr>
          <a:xfrm>
            <a:off x="6364941" y="1264022"/>
            <a:ext cx="1434353" cy="461665"/>
          </a:xfrm>
          <a:prstGeom prst="rect">
            <a:avLst/>
          </a:prstGeom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Forecaster</a:t>
            </a:r>
            <a:endParaRPr lang="nl-BE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431192D-93F7-24C2-8F8A-306B61FCAE32}"/>
              </a:ext>
            </a:extLst>
          </p:cNvPr>
          <p:cNvCxnSpPr>
            <a:stCxn id="6" idx="3"/>
            <a:endCxn id="5" idx="1"/>
          </p:cNvCxnSpPr>
          <p:nvPr/>
        </p:nvCxnSpPr>
        <p:spPr>
          <a:xfrm flipV="1">
            <a:off x="2402541" y="1494856"/>
            <a:ext cx="37651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DA56435-4039-C396-1BE7-50D4980E884F}"/>
              </a:ext>
            </a:extLst>
          </p:cNvPr>
          <p:cNvCxnSpPr/>
          <p:nvPr/>
        </p:nvCxnSpPr>
        <p:spPr>
          <a:xfrm flipV="1">
            <a:off x="4204447" y="1494853"/>
            <a:ext cx="37651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453827C-AC2C-D31C-880C-5B8AD70203EB}"/>
              </a:ext>
            </a:extLst>
          </p:cNvPr>
          <p:cNvCxnSpPr/>
          <p:nvPr/>
        </p:nvCxnSpPr>
        <p:spPr>
          <a:xfrm flipV="1">
            <a:off x="6006353" y="1494852"/>
            <a:ext cx="37651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C33A49-955B-8DAA-C3AE-FB6A408D18C5}"/>
              </a:ext>
            </a:extLst>
          </p:cNvPr>
          <p:cNvSpPr/>
          <p:nvPr/>
        </p:nvSpPr>
        <p:spPr>
          <a:xfrm>
            <a:off x="2658035" y="2010329"/>
            <a:ext cx="3469341" cy="6006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ADAM (Main Interface)</a:t>
            </a:r>
            <a:endParaRPr lang="nl-BE"/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DC3CB62D-565E-0A65-0626-0CF00B76DBAD}"/>
              </a:ext>
            </a:extLst>
          </p:cNvPr>
          <p:cNvCxnSpPr>
            <a:cxnSpLocks/>
            <a:stCxn id="13" idx="1"/>
            <a:endCxn id="6" idx="2"/>
          </p:cNvCxnSpPr>
          <p:nvPr/>
        </p:nvCxnSpPr>
        <p:spPr>
          <a:xfrm rot="10800000">
            <a:off x="1685365" y="1725690"/>
            <a:ext cx="972670" cy="584957"/>
          </a:xfrm>
          <a:prstGeom prst="bentConnector2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195E1EC4-5066-5D87-9A84-2023285391E8}"/>
              </a:ext>
            </a:extLst>
          </p:cNvPr>
          <p:cNvCxnSpPr>
            <a:cxnSpLocks/>
            <a:stCxn id="13" idx="3"/>
            <a:endCxn id="8" idx="2"/>
          </p:cNvCxnSpPr>
          <p:nvPr/>
        </p:nvCxnSpPr>
        <p:spPr>
          <a:xfrm flipV="1">
            <a:off x="6127376" y="1725687"/>
            <a:ext cx="954742" cy="584959"/>
          </a:xfrm>
          <a:prstGeom prst="bentConnector2">
            <a:avLst/>
          </a:prstGeom>
          <a:ln>
            <a:solidFill>
              <a:srgbClr val="FF0000"/>
            </a:solidFill>
            <a:prstDash val="dash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930CD2C-6CC7-93E9-6ECF-42E481F267FB}"/>
              </a:ext>
            </a:extLst>
          </p:cNvPr>
          <p:cNvSpPr txBox="1"/>
          <p:nvPr/>
        </p:nvSpPr>
        <p:spPr>
          <a:xfrm>
            <a:off x="3630403" y="832390"/>
            <a:ext cx="1686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Core Functions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77673F-58C0-81F7-B40F-42D2896920CC}"/>
              </a:ext>
            </a:extLst>
          </p:cNvPr>
          <p:cNvSpPr txBox="1"/>
          <p:nvPr/>
        </p:nvSpPr>
        <p:spPr>
          <a:xfrm>
            <a:off x="233187" y="2910131"/>
            <a:ext cx="8139953" cy="15314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A </a:t>
            </a: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group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 of </a:t>
            </a: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functions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 </a:t>
            </a: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that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 </a:t>
            </a: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validates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 </a:t>
            </a: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and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 </a:t>
            </a: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initializes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 parameters: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600" dirty="0">
                <a:solidFill>
                  <a:srgbClr val="1F2328"/>
                </a:solidFill>
                <a:latin typeface="-apple-system"/>
              </a:rPr>
              <a:t>M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odel </a:t>
            </a: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specification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 (ETS </a:t>
            </a: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components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, ARIMA orders</a:t>
            </a:r>
            <a:r>
              <a:rPr lang="nl-BE" sz="1600" dirty="0">
                <a:solidFill>
                  <a:srgbClr val="1F2328"/>
                </a:solidFill>
                <a:latin typeface="-apple-system"/>
              </a:rPr>
              <a:t>, </a:t>
            </a:r>
            <a:r>
              <a:rPr lang="nl-BE" sz="1600" dirty="0" err="1">
                <a:solidFill>
                  <a:srgbClr val="1F2328"/>
                </a:solidFill>
                <a:latin typeface="-apple-system"/>
              </a:rPr>
              <a:t>explanatory</a:t>
            </a:r>
            <a:r>
              <a:rPr lang="nl-BE" sz="1600" dirty="0">
                <a:solidFill>
                  <a:srgbClr val="1F2328"/>
                </a:solidFill>
                <a:latin typeface="-apple-system"/>
              </a:rPr>
              <a:t> variables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).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Observation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 data, </a:t>
            </a: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lags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, </a:t>
            </a: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seasonal</a:t>
            </a:r>
            <a:r>
              <a:rPr lang="nl-BE" sz="1600" dirty="0">
                <a:solidFill>
                  <a:srgbClr val="1F2328"/>
                </a:solidFill>
                <a:latin typeface="-apple-system"/>
              </a:rPr>
              <a:t> </a:t>
            </a:r>
            <a:r>
              <a:rPr lang="nl-BE" sz="1600" dirty="0" err="1">
                <a:solidFill>
                  <a:srgbClr val="1F2328"/>
                </a:solidFill>
                <a:latin typeface="-apple-system"/>
              </a:rPr>
              <a:t>periods</a:t>
            </a:r>
            <a:endParaRPr lang="nl-BE" sz="1600" dirty="0">
              <a:solidFill>
                <a:srgbClr val="1F2328"/>
              </a:solidFill>
              <a:latin typeface="-apple-system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Persistence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 </a:t>
            </a:r>
            <a:r>
              <a:rPr lang="nl-BE" sz="1600" dirty="0">
                <a:solidFill>
                  <a:srgbClr val="1F2328"/>
                </a:solidFill>
                <a:latin typeface="-apple-system"/>
              </a:rPr>
              <a:t>vector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 (</a:t>
            </a: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smoothing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 parameters) </a:t>
            </a:r>
            <a:r>
              <a:rPr lang="nl-BE" sz="1600" b="0" i="0" dirty="0" err="1">
                <a:solidFill>
                  <a:srgbClr val="1F2328"/>
                </a:solidFill>
                <a:effectLst/>
                <a:latin typeface="-apple-system"/>
              </a:rPr>
              <a:t>specifications</a:t>
            </a:r>
            <a:r>
              <a:rPr lang="nl-BE" sz="1600" b="0" i="0" dirty="0">
                <a:solidFill>
                  <a:srgbClr val="1F2328"/>
                </a:solidFill>
                <a:effectLst/>
                <a:latin typeface="-apple-system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1483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Translating the Interface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CA009D-93C3-B66F-F265-BD321AD27A66}"/>
              </a:ext>
            </a:extLst>
          </p:cNvPr>
          <p:cNvSpPr/>
          <p:nvPr/>
        </p:nvSpPr>
        <p:spPr>
          <a:xfrm>
            <a:off x="2779059" y="1264023"/>
            <a:ext cx="143435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Creator</a:t>
            </a:r>
            <a:endParaRPr lang="nl-B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57C431-B811-139F-80F6-D92A5B2B2ECD}"/>
              </a:ext>
            </a:extLst>
          </p:cNvPr>
          <p:cNvSpPr/>
          <p:nvPr/>
        </p:nvSpPr>
        <p:spPr>
          <a:xfrm>
            <a:off x="968188" y="1264024"/>
            <a:ext cx="143435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Checker</a:t>
            </a:r>
            <a:endParaRPr lang="nl-B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854442-B743-68CB-7401-F559396E8A71}"/>
              </a:ext>
            </a:extLst>
          </p:cNvPr>
          <p:cNvSpPr/>
          <p:nvPr/>
        </p:nvSpPr>
        <p:spPr>
          <a:xfrm>
            <a:off x="4572000" y="1264023"/>
            <a:ext cx="1434353" cy="461665"/>
          </a:xfrm>
          <a:prstGeom prst="rect">
            <a:avLst/>
          </a:prstGeom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Estimator</a:t>
            </a:r>
            <a:endParaRPr lang="nl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972F60-99BB-0CA4-1FDA-B85B87E588C3}"/>
              </a:ext>
            </a:extLst>
          </p:cNvPr>
          <p:cNvSpPr/>
          <p:nvPr/>
        </p:nvSpPr>
        <p:spPr>
          <a:xfrm>
            <a:off x="6364941" y="1264022"/>
            <a:ext cx="1434353" cy="461665"/>
          </a:xfrm>
          <a:prstGeom prst="rect">
            <a:avLst/>
          </a:prstGeom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Forecaster</a:t>
            </a:r>
            <a:endParaRPr lang="nl-BE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431192D-93F7-24C2-8F8A-306B61FCAE32}"/>
              </a:ext>
            </a:extLst>
          </p:cNvPr>
          <p:cNvCxnSpPr>
            <a:stCxn id="6" idx="3"/>
            <a:endCxn id="5" idx="1"/>
          </p:cNvCxnSpPr>
          <p:nvPr/>
        </p:nvCxnSpPr>
        <p:spPr>
          <a:xfrm flipV="1">
            <a:off x="2402541" y="1494856"/>
            <a:ext cx="37651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DA56435-4039-C396-1BE7-50D4980E884F}"/>
              </a:ext>
            </a:extLst>
          </p:cNvPr>
          <p:cNvCxnSpPr/>
          <p:nvPr/>
        </p:nvCxnSpPr>
        <p:spPr>
          <a:xfrm flipV="1">
            <a:off x="4204447" y="1494853"/>
            <a:ext cx="37651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453827C-AC2C-D31C-880C-5B8AD70203EB}"/>
              </a:ext>
            </a:extLst>
          </p:cNvPr>
          <p:cNvCxnSpPr/>
          <p:nvPr/>
        </p:nvCxnSpPr>
        <p:spPr>
          <a:xfrm flipV="1">
            <a:off x="6006353" y="1494852"/>
            <a:ext cx="37651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C33A49-955B-8DAA-C3AE-FB6A408D18C5}"/>
              </a:ext>
            </a:extLst>
          </p:cNvPr>
          <p:cNvSpPr/>
          <p:nvPr/>
        </p:nvSpPr>
        <p:spPr>
          <a:xfrm>
            <a:off x="2658035" y="2010329"/>
            <a:ext cx="3469341" cy="6006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ADAM (Main Interface)</a:t>
            </a:r>
            <a:endParaRPr lang="nl-BE"/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DC3CB62D-565E-0A65-0626-0CF00B76DBAD}"/>
              </a:ext>
            </a:extLst>
          </p:cNvPr>
          <p:cNvCxnSpPr>
            <a:cxnSpLocks/>
            <a:stCxn id="13" idx="1"/>
            <a:endCxn id="6" idx="2"/>
          </p:cNvCxnSpPr>
          <p:nvPr/>
        </p:nvCxnSpPr>
        <p:spPr>
          <a:xfrm rot="10800000">
            <a:off x="1685365" y="1725690"/>
            <a:ext cx="972670" cy="584957"/>
          </a:xfrm>
          <a:prstGeom prst="bentConnector2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195E1EC4-5066-5D87-9A84-2023285391E8}"/>
              </a:ext>
            </a:extLst>
          </p:cNvPr>
          <p:cNvCxnSpPr>
            <a:cxnSpLocks/>
            <a:stCxn id="13" idx="3"/>
            <a:endCxn id="8" idx="2"/>
          </p:cNvCxnSpPr>
          <p:nvPr/>
        </p:nvCxnSpPr>
        <p:spPr>
          <a:xfrm flipV="1">
            <a:off x="6127376" y="1725687"/>
            <a:ext cx="954742" cy="584959"/>
          </a:xfrm>
          <a:prstGeom prst="bentConnector2">
            <a:avLst/>
          </a:prstGeom>
          <a:ln>
            <a:solidFill>
              <a:srgbClr val="FF0000"/>
            </a:solidFill>
            <a:prstDash val="dash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A65AC53-A24A-0940-40D0-7A598ABE0493}"/>
              </a:ext>
            </a:extLst>
          </p:cNvPr>
          <p:cNvSpPr txBox="1"/>
          <p:nvPr/>
        </p:nvSpPr>
        <p:spPr>
          <a:xfrm>
            <a:off x="8964" y="2846264"/>
            <a:ext cx="9135036" cy="15314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600" b="1" dirty="0" err="1">
                <a:solidFill>
                  <a:srgbClr val="1F2328"/>
                </a:solidFill>
                <a:latin typeface="-apple-system"/>
              </a:rPr>
              <a:t>c</a:t>
            </a:r>
            <a:r>
              <a:rPr lang="nl-BE" sz="1600" b="1" i="0" dirty="0" err="1">
                <a:solidFill>
                  <a:srgbClr val="1F2328"/>
                </a:solidFill>
                <a:effectLst/>
                <a:latin typeface="-apple-system"/>
              </a:rPr>
              <a:t>reator</a:t>
            </a:r>
            <a:r>
              <a:rPr lang="nl-BE" sz="1600" b="1" dirty="0">
                <a:solidFill>
                  <a:srgbClr val="1F2328"/>
                </a:solidFill>
                <a:latin typeface="-apple-system"/>
              </a:rPr>
              <a:t>()</a:t>
            </a:r>
            <a:r>
              <a:rPr lang="nl-BE" sz="1600" dirty="0">
                <a:solidFill>
                  <a:srgbClr val="1F2328"/>
                </a:solidFill>
                <a:latin typeface="-apple-system"/>
              </a:rPr>
              <a:t>: </a:t>
            </a:r>
            <a:r>
              <a:rPr lang="en-US" sz="1600" b="0" i="0" dirty="0">
                <a:solidFill>
                  <a:srgbClr val="1F2328"/>
                </a:solidFill>
                <a:effectLst/>
                <a:latin typeface="-apple-system"/>
              </a:rPr>
              <a:t>Constructs the core state-space matrices (measurement, transition, persistence, stat vector)</a:t>
            </a:r>
            <a:endParaRPr lang="en-US" sz="1600" b="1" dirty="0">
              <a:solidFill>
                <a:srgbClr val="1F2328"/>
              </a:solidFill>
              <a:latin typeface="-apple-system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1F2328"/>
                </a:solidFill>
                <a:latin typeface="-apple-system"/>
              </a:rPr>
              <a:t>a</a:t>
            </a:r>
            <a:r>
              <a:rPr lang="en-US" sz="1600" b="1" i="0" dirty="0" err="1">
                <a:solidFill>
                  <a:srgbClr val="1F2328"/>
                </a:solidFill>
                <a:effectLst/>
                <a:latin typeface="-apple-system"/>
              </a:rPr>
              <a:t>rchitector</a:t>
            </a:r>
            <a:r>
              <a:rPr lang="en-US" sz="1600" b="1" i="0" dirty="0">
                <a:solidFill>
                  <a:srgbClr val="1F2328"/>
                </a:solidFill>
                <a:effectLst/>
                <a:latin typeface="-apple-system"/>
              </a:rPr>
              <a:t>()</a:t>
            </a:r>
            <a:r>
              <a:rPr lang="en-US" sz="1600" b="0" i="0" dirty="0">
                <a:solidFill>
                  <a:srgbClr val="1F2328"/>
                </a:solidFill>
                <a:effectLst/>
                <a:latin typeface="-apple-system"/>
              </a:rPr>
              <a:t>: Defines the high-level model architecture and lookup tables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1F2328"/>
                </a:solidFill>
                <a:latin typeface="-apple-system"/>
              </a:rPr>
              <a:t>initialiser</a:t>
            </a:r>
            <a:r>
              <a:rPr lang="en-US" sz="1600" b="1" dirty="0">
                <a:solidFill>
                  <a:srgbClr val="1F2328"/>
                </a:solidFill>
                <a:latin typeface="-apple-system"/>
              </a:rPr>
              <a:t>()</a:t>
            </a:r>
            <a:r>
              <a:rPr lang="en-US" sz="1600" dirty="0">
                <a:solidFill>
                  <a:srgbClr val="1F2328"/>
                </a:solidFill>
                <a:latin typeface="-apple-system"/>
              </a:rPr>
              <a:t>: Prepares the initial parameter vector B for </a:t>
            </a:r>
            <a:r>
              <a:rPr lang="en-US" sz="1600" dirty="0" err="1">
                <a:solidFill>
                  <a:srgbClr val="1F2328"/>
                </a:solidFill>
                <a:latin typeface="-apple-system"/>
              </a:rPr>
              <a:t>optimisation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1F2328"/>
                </a:solidFill>
                <a:latin typeface="-apple-system"/>
              </a:rPr>
              <a:t>f</a:t>
            </a:r>
            <a:r>
              <a:rPr lang="en-US" sz="1600" b="1" i="0" dirty="0">
                <a:solidFill>
                  <a:srgbClr val="1F2328"/>
                </a:solidFill>
                <a:effectLst/>
                <a:latin typeface="-apple-system"/>
              </a:rPr>
              <a:t>iller()</a:t>
            </a:r>
            <a:r>
              <a:rPr lang="en-US" sz="1600" b="0" i="0" dirty="0">
                <a:solidFill>
                  <a:srgbClr val="1F2328"/>
                </a:solidFill>
                <a:effectLst/>
                <a:latin typeface="-apple-system"/>
              </a:rPr>
              <a:t>: Called by Cost </a:t>
            </a:r>
            <a:r>
              <a:rPr lang="en-US" sz="1600" dirty="0">
                <a:solidFill>
                  <a:srgbClr val="1F2328"/>
                </a:solidFill>
                <a:latin typeface="-apple-system"/>
              </a:rPr>
              <a:t>Functions during optimization -&gt; Updates model matrices based on B</a:t>
            </a:r>
            <a:endParaRPr lang="nl-BE" sz="1600" b="0" i="0" dirty="0">
              <a:solidFill>
                <a:srgbClr val="1F2328"/>
              </a:solidFill>
              <a:effectLst/>
              <a:latin typeface="-apple-system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4BA327-618B-B41C-1935-584C059618C9}"/>
              </a:ext>
            </a:extLst>
          </p:cNvPr>
          <p:cNvSpPr txBox="1"/>
          <p:nvPr/>
        </p:nvSpPr>
        <p:spPr>
          <a:xfrm>
            <a:off x="3630403" y="832390"/>
            <a:ext cx="1686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Core Functions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9985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Translating the Interface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CA009D-93C3-B66F-F265-BD321AD27A66}"/>
              </a:ext>
            </a:extLst>
          </p:cNvPr>
          <p:cNvSpPr/>
          <p:nvPr/>
        </p:nvSpPr>
        <p:spPr>
          <a:xfrm>
            <a:off x="2779059" y="1264023"/>
            <a:ext cx="143435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Creator</a:t>
            </a:r>
            <a:endParaRPr lang="nl-B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57C431-B811-139F-80F6-D92A5B2B2ECD}"/>
              </a:ext>
            </a:extLst>
          </p:cNvPr>
          <p:cNvSpPr/>
          <p:nvPr/>
        </p:nvSpPr>
        <p:spPr>
          <a:xfrm>
            <a:off x="968188" y="1264024"/>
            <a:ext cx="143435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Checker</a:t>
            </a:r>
            <a:endParaRPr lang="nl-B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854442-B743-68CB-7401-F559396E8A71}"/>
              </a:ext>
            </a:extLst>
          </p:cNvPr>
          <p:cNvSpPr/>
          <p:nvPr/>
        </p:nvSpPr>
        <p:spPr>
          <a:xfrm>
            <a:off x="4572000" y="1264023"/>
            <a:ext cx="143435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Estimator</a:t>
            </a:r>
            <a:endParaRPr lang="nl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972F60-99BB-0CA4-1FDA-B85B87E588C3}"/>
              </a:ext>
            </a:extLst>
          </p:cNvPr>
          <p:cNvSpPr/>
          <p:nvPr/>
        </p:nvSpPr>
        <p:spPr>
          <a:xfrm>
            <a:off x="6364941" y="1264022"/>
            <a:ext cx="1434353" cy="461665"/>
          </a:xfrm>
          <a:prstGeom prst="rect">
            <a:avLst/>
          </a:prstGeom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Forecaster</a:t>
            </a:r>
            <a:endParaRPr lang="nl-BE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431192D-93F7-24C2-8F8A-306B61FCAE32}"/>
              </a:ext>
            </a:extLst>
          </p:cNvPr>
          <p:cNvCxnSpPr>
            <a:stCxn id="6" idx="3"/>
            <a:endCxn id="5" idx="1"/>
          </p:cNvCxnSpPr>
          <p:nvPr/>
        </p:nvCxnSpPr>
        <p:spPr>
          <a:xfrm flipV="1">
            <a:off x="2402541" y="1494856"/>
            <a:ext cx="37651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DA56435-4039-C396-1BE7-50D4980E884F}"/>
              </a:ext>
            </a:extLst>
          </p:cNvPr>
          <p:cNvCxnSpPr/>
          <p:nvPr/>
        </p:nvCxnSpPr>
        <p:spPr>
          <a:xfrm flipV="1">
            <a:off x="4204447" y="1494853"/>
            <a:ext cx="37651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453827C-AC2C-D31C-880C-5B8AD70203EB}"/>
              </a:ext>
            </a:extLst>
          </p:cNvPr>
          <p:cNvCxnSpPr/>
          <p:nvPr/>
        </p:nvCxnSpPr>
        <p:spPr>
          <a:xfrm flipV="1">
            <a:off x="6006353" y="1494852"/>
            <a:ext cx="37651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C33A49-955B-8DAA-C3AE-FB6A408D18C5}"/>
              </a:ext>
            </a:extLst>
          </p:cNvPr>
          <p:cNvSpPr/>
          <p:nvPr/>
        </p:nvSpPr>
        <p:spPr>
          <a:xfrm>
            <a:off x="2658035" y="2010329"/>
            <a:ext cx="3469341" cy="6006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ADAM (Main Interface)</a:t>
            </a:r>
            <a:endParaRPr lang="nl-BE"/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DC3CB62D-565E-0A65-0626-0CF00B76DBAD}"/>
              </a:ext>
            </a:extLst>
          </p:cNvPr>
          <p:cNvCxnSpPr>
            <a:cxnSpLocks/>
            <a:stCxn id="13" idx="1"/>
            <a:endCxn id="6" idx="2"/>
          </p:cNvCxnSpPr>
          <p:nvPr/>
        </p:nvCxnSpPr>
        <p:spPr>
          <a:xfrm rot="10800000">
            <a:off x="1685365" y="1725690"/>
            <a:ext cx="972670" cy="584957"/>
          </a:xfrm>
          <a:prstGeom prst="bentConnector2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195E1EC4-5066-5D87-9A84-2023285391E8}"/>
              </a:ext>
            </a:extLst>
          </p:cNvPr>
          <p:cNvCxnSpPr>
            <a:cxnSpLocks/>
            <a:stCxn id="13" idx="3"/>
            <a:endCxn id="8" idx="2"/>
          </p:cNvCxnSpPr>
          <p:nvPr/>
        </p:nvCxnSpPr>
        <p:spPr>
          <a:xfrm flipV="1">
            <a:off x="6127376" y="1725687"/>
            <a:ext cx="954742" cy="584959"/>
          </a:xfrm>
          <a:prstGeom prst="bentConnector2">
            <a:avLst/>
          </a:prstGeom>
          <a:ln>
            <a:solidFill>
              <a:srgbClr val="FF0000"/>
            </a:solidFill>
            <a:prstDash val="dash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B41A9C6-B33D-81B2-E60E-529C2B5EF9ED}"/>
              </a:ext>
            </a:extLst>
          </p:cNvPr>
          <p:cNvSpPr txBox="1"/>
          <p:nvPr/>
        </p:nvSpPr>
        <p:spPr>
          <a:xfrm>
            <a:off x="8964" y="2846264"/>
            <a:ext cx="9135036" cy="15314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1F2328"/>
                </a:solidFill>
                <a:latin typeface="-apple-system"/>
              </a:rPr>
              <a:t>e</a:t>
            </a:r>
            <a:r>
              <a:rPr lang="en-US" sz="1600" b="1" i="0" dirty="0">
                <a:solidFill>
                  <a:srgbClr val="1F2328"/>
                </a:solidFill>
                <a:effectLst/>
                <a:latin typeface="-apple-system"/>
              </a:rPr>
              <a:t>stimator()</a:t>
            </a:r>
            <a:r>
              <a:rPr lang="en-US" sz="1600" b="0" i="0" dirty="0">
                <a:solidFill>
                  <a:srgbClr val="1F2328"/>
                </a:solidFill>
                <a:effectLst/>
                <a:latin typeface="-apple-system"/>
              </a:rPr>
              <a:t>: Manages the </a:t>
            </a:r>
            <a:r>
              <a:rPr lang="en-US" sz="1600" dirty="0">
                <a:solidFill>
                  <a:srgbClr val="1F2328"/>
                </a:solidFill>
                <a:latin typeface="-apple-system"/>
              </a:rPr>
              <a:t>estimation</a:t>
            </a:r>
            <a:r>
              <a:rPr lang="en-US" sz="1600" b="0" i="0" dirty="0">
                <a:solidFill>
                  <a:srgbClr val="1F2328"/>
                </a:solidFill>
                <a:effectLst/>
                <a:latin typeface="-apple-system"/>
              </a:rPr>
              <a:t> process</a:t>
            </a:r>
            <a:r>
              <a:rPr lang="en-US" sz="1600" dirty="0">
                <a:solidFill>
                  <a:srgbClr val="1F2328"/>
                </a:solidFill>
                <a:latin typeface="-apple-system"/>
              </a:rPr>
              <a:t> </a:t>
            </a:r>
            <a:r>
              <a:rPr lang="en-US" sz="1600" b="0" i="0" dirty="0">
                <a:solidFill>
                  <a:srgbClr val="1F2328"/>
                </a:solidFill>
                <a:effectLst/>
                <a:latin typeface="-apple-system"/>
              </a:rPr>
              <a:t>(</a:t>
            </a:r>
            <a:r>
              <a:rPr lang="en-US" sz="1600" b="0" i="0" dirty="0" err="1">
                <a:solidFill>
                  <a:srgbClr val="1F2328"/>
                </a:solidFill>
                <a:effectLst/>
                <a:latin typeface="-apple-system"/>
              </a:rPr>
              <a:t>Initialiser</a:t>
            </a:r>
            <a:r>
              <a:rPr lang="en-US" sz="1600" b="0" i="0" dirty="0">
                <a:solidFill>
                  <a:srgbClr val="1F2328"/>
                </a:solidFill>
                <a:effectLst/>
                <a:latin typeface="-apple-system"/>
              </a:rPr>
              <a:t> =&gt; Runs Optimization =&gt; Calls filler)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600" b="1" dirty="0" err="1">
                <a:solidFill>
                  <a:srgbClr val="1F2328"/>
                </a:solidFill>
                <a:latin typeface="-apple-system"/>
              </a:rPr>
              <a:t>selector</a:t>
            </a:r>
            <a:r>
              <a:rPr lang="nl-BE" sz="1600" b="1" dirty="0">
                <a:solidFill>
                  <a:srgbClr val="1F2328"/>
                </a:solidFill>
                <a:latin typeface="-apple-system"/>
              </a:rPr>
              <a:t>()</a:t>
            </a:r>
            <a:r>
              <a:rPr lang="nl-BE" sz="1600" dirty="0">
                <a:solidFill>
                  <a:srgbClr val="1F2328"/>
                </a:solidFill>
                <a:latin typeface="-apple-system"/>
              </a:rPr>
              <a:t>: </a:t>
            </a:r>
            <a:r>
              <a:rPr lang="en-US" sz="1600" b="0" i="0" dirty="0">
                <a:solidFill>
                  <a:srgbClr val="1F2328"/>
                </a:solidFill>
                <a:effectLst/>
                <a:latin typeface="-apple-system"/>
              </a:rPr>
              <a:t>Manages model selection based on pool of models and selects the best based on </a:t>
            </a:r>
            <a:r>
              <a:rPr lang="en-US" sz="1600" dirty="0">
                <a:solidFill>
                  <a:srgbClr val="1F2328"/>
                </a:solidFill>
                <a:latin typeface="-apple-system"/>
              </a:rPr>
              <a:t>a criterion</a:t>
            </a:r>
            <a:endParaRPr lang="en-US" sz="1600" b="0" i="0" dirty="0">
              <a:solidFill>
                <a:srgbClr val="1F2328"/>
              </a:solidFill>
              <a:effectLst/>
              <a:latin typeface="-apple-system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1F2328"/>
                </a:solidFill>
                <a:latin typeface="-apple-system"/>
              </a:rPr>
              <a:t>CF()</a:t>
            </a:r>
            <a:r>
              <a:rPr lang="en-US" sz="1600" dirty="0">
                <a:solidFill>
                  <a:srgbClr val="1F2328"/>
                </a:solidFill>
                <a:latin typeface="-apple-system"/>
              </a:rPr>
              <a:t>: Main Cost Function. Takes B and uses filler to optimize (uses </a:t>
            </a:r>
            <a:r>
              <a:rPr lang="en-US" sz="1600" dirty="0" err="1">
                <a:solidFill>
                  <a:srgbClr val="1F2328"/>
                </a:solidFill>
                <a:latin typeface="-apple-system"/>
              </a:rPr>
              <a:t>adam_fitter</a:t>
            </a:r>
            <a:r>
              <a:rPr lang="en-US" sz="1600" dirty="0">
                <a:solidFill>
                  <a:srgbClr val="1F2328"/>
                </a:solidFill>
                <a:latin typeface="-apple-system"/>
              </a:rPr>
              <a:t> from C++)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i="0" dirty="0" err="1">
                <a:solidFill>
                  <a:srgbClr val="1F2328"/>
                </a:solidFill>
                <a:effectLst/>
                <a:latin typeface="-apple-system"/>
              </a:rPr>
              <a:t>log_</a:t>
            </a:r>
            <a:r>
              <a:rPr lang="en-US" sz="1600" b="1" dirty="0" err="1">
                <a:solidFill>
                  <a:srgbClr val="1F2328"/>
                </a:solidFill>
                <a:latin typeface="-apple-system"/>
              </a:rPr>
              <a:t>Lik_ADAM</a:t>
            </a:r>
            <a:r>
              <a:rPr lang="en-US" sz="1600" b="1" i="0" dirty="0">
                <a:solidFill>
                  <a:srgbClr val="1F2328"/>
                </a:solidFill>
                <a:effectLst/>
                <a:latin typeface="-apple-system"/>
              </a:rPr>
              <a:t>()</a:t>
            </a:r>
            <a:r>
              <a:rPr lang="en-US" sz="1600" b="0" i="0" dirty="0">
                <a:solidFill>
                  <a:srgbClr val="1F2328"/>
                </a:solidFill>
                <a:effectLst/>
                <a:latin typeface="-apple-system"/>
              </a:rPr>
              <a:t>: Calculates log-likelihood of ADAM model.</a:t>
            </a:r>
            <a:endParaRPr lang="nl-BE" sz="1600" b="0" i="0" dirty="0">
              <a:solidFill>
                <a:srgbClr val="1F2328"/>
              </a:solidFill>
              <a:effectLst/>
              <a:latin typeface="-apple-syste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7987B3-6035-D93A-9F29-0E89F30E4F0E}"/>
              </a:ext>
            </a:extLst>
          </p:cNvPr>
          <p:cNvSpPr txBox="1"/>
          <p:nvPr/>
        </p:nvSpPr>
        <p:spPr>
          <a:xfrm>
            <a:off x="3630403" y="832390"/>
            <a:ext cx="1686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Core Functions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167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Translating the Interface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CA009D-93C3-B66F-F265-BD321AD27A66}"/>
              </a:ext>
            </a:extLst>
          </p:cNvPr>
          <p:cNvSpPr/>
          <p:nvPr/>
        </p:nvSpPr>
        <p:spPr>
          <a:xfrm>
            <a:off x="2779059" y="1264023"/>
            <a:ext cx="143435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Creator</a:t>
            </a:r>
            <a:endParaRPr lang="nl-B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57C431-B811-139F-80F6-D92A5B2B2ECD}"/>
              </a:ext>
            </a:extLst>
          </p:cNvPr>
          <p:cNvSpPr/>
          <p:nvPr/>
        </p:nvSpPr>
        <p:spPr>
          <a:xfrm>
            <a:off x="968188" y="1264024"/>
            <a:ext cx="143435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Checker</a:t>
            </a:r>
            <a:endParaRPr lang="nl-B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854442-B743-68CB-7401-F559396E8A71}"/>
              </a:ext>
            </a:extLst>
          </p:cNvPr>
          <p:cNvSpPr/>
          <p:nvPr/>
        </p:nvSpPr>
        <p:spPr>
          <a:xfrm>
            <a:off x="4572000" y="1264023"/>
            <a:ext cx="143435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Estimator</a:t>
            </a:r>
            <a:endParaRPr lang="nl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972F60-99BB-0CA4-1FDA-B85B87E588C3}"/>
              </a:ext>
            </a:extLst>
          </p:cNvPr>
          <p:cNvSpPr/>
          <p:nvPr/>
        </p:nvSpPr>
        <p:spPr>
          <a:xfrm>
            <a:off x="6364941" y="1264022"/>
            <a:ext cx="1434353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prstDash val="lg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Forecaster</a:t>
            </a:r>
            <a:endParaRPr lang="nl-BE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431192D-93F7-24C2-8F8A-306B61FCAE32}"/>
              </a:ext>
            </a:extLst>
          </p:cNvPr>
          <p:cNvCxnSpPr>
            <a:stCxn id="6" idx="3"/>
            <a:endCxn id="5" idx="1"/>
          </p:cNvCxnSpPr>
          <p:nvPr/>
        </p:nvCxnSpPr>
        <p:spPr>
          <a:xfrm flipV="1">
            <a:off x="2402541" y="1494856"/>
            <a:ext cx="37651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DA56435-4039-C396-1BE7-50D4980E884F}"/>
              </a:ext>
            </a:extLst>
          </p:cNvPr>
          <p:cNvCxnSpPr/>
          <p:nvPr/>
        </p:nvCxnSpPr>
        <p:spPr>
          <a:xfrm flipV="1">
            <a:off x="4204447" y="1494853"/>
            <a:ext cx="37651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453827C-AC2C-D31C-880C-5B8AD70203EB}"/>
              </a:ext>
            </a:extLst>
          </p:cNvPr>
          <p:cNvCxnSpPr/>
          <p:nvPr/>
        </p:nvCxnSpPr>
        <p:spPr>
          <a:xfrm flipV="1">
            <a:off x="6006353" y="1494852"/>
            <a:ext cx="37651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C33A49-955B-8DAA-C3AE-FB6A408D18C5}"/>
              </a:ext>
            </a:extLst>
          </p:cNvPr>
          <p:cNvSpPr/>
          <p:nvPr/>
        </p:nvSpPr>
        <p:spPr>
          <a:xfrm>
            <a:off x="2658035" y="2010329"/>
            <a:ext cx="3469341" cy="6006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ADAM (Main Interface)</a:t>
            </a:r>
            <a:endParaRPr lang="nl-BE"/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DC3CB62D-565E-0A65-0626-0CF00B76DBAD}"/>
              </a:ext>
            </a:extLst>
          </p:cNvPr>
          <p:cNvCxnSpPr>
            <a:cxnSpLocks/>
            <a:stCxn id="13" idx="1"/>
            <a:endCxn id="6" idx="2"/>
          </p:cNvCxnSpPr>
          <p:nvPr/>
        </p:nvCxnSpPr>
        <p:spPr>
          <a:xfrm rot="10800000">
            <a:off x="1685365" y="1725690"/>
            <a:ext cx="972670" cy="584957"/>
          </a:xfrm>
          <a:prstGeom prst="bentConnector2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195E1EC4-5066-5D87-9A84-2023285391E8}"/>
              </a:ext>
            </a:extLst>
          </p:cNvPr>
          <p:cNvCxnSpPr>
            <a:cxnSpLocks/>
            <a:stCxn id="13" idx="3"/>
            <a:endCxn id="8" idx="2"/>
          </p:cNvCxnSpPr>
          <p:nvPr/>
        </p:nvCxnSpPr>
        <p:spPr>
          <a:xfrm flipV="1">
            <a:off x="6127376" y="1725687"/>
            <a:ext cx="954742" cy="584959"/>
          </a:xfrm>
          <a:prstGeom prst="bentConnector2">
            <a:avLst/>
          </a:prstGeom>
          <a:ln>
            <a:solidFill>
              <a:srgbClr val="FF0000"/>
            </a:solidFill>
            <a:prstDash val="dash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B41A9C6-B33D-81B2-E60E-529C2B5EF9ED}"/>
              </a:ext>
            </a:extLst>
          </p:cNvPr>
          <p:cNvSpPr txBox="1"/>
          <p:nvPr/>
        </p:nvSpPr>
        <p:spPr>
          <a:xfrm>
            <a:off x="8964" y="2846264"/>
            <a:ext cx="9135036" cy="11621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1F2328"/>
                </a:solidFill>
                <a:latin typeface="-apple-system"/>
              </a:rPr>
              <a:t>preparator</a:t>
            </a:r>
            <a:r>
              <a:rPr lang="en-US" sz="1600" b="1" i="0" dirty="0">
                <a:solidFill>
                  <a:srgbClr val="1F2328"/>
                </a:solidFill>
                <a:effectLst/>
                <a:latin typeface="-apple-system"/>
              </a:rPr>
              <a:t>()</a:t>
            </a:r>
            <a:r>
              <a:rPr lang="en-US" sz="1600" b="0" i="0" dirty="0">
                <a:solidFill>
                  <a:srgbClr val="1F2328"/>
                </a:solidFill>
                <a:effectLst/>
                <a:latin typeface="-apple-system"/>
              </a:rPr>
              <a:t>: Prepares fitted model for forecasting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1600" b="1" dirty="0" err="1">
                <a:solidFill>
                  <a:srgbClr val="1F2328"/>
                </a:solidFill>
                <a:latin typeface="-apple-system"/>
              </a:rPr>
              <a:t>forecaster</a:t>
            </a:r>
            <a:r>
              <a:rPr lang="nl-BE" sz="1600" b="1" dirty="0">
                <a:solidFill>
                  <a:srgbClr val="1F2328"/>
                </a:solidFill>
                <a:latin typeface="-apple-system"/>
              </a:rPr>
              <a:t>()</a:t>
            </a:r>
            <a:r>
              <a:rPr lang="nl-BE" sz="1600" dirty="0">
                <a:solidFill>
                  <a:srgbClr val="1F2328"/>
                </a:solidFill>
                <a:latin typeface="-apple-system"/>
              </a:rPr>
              <a:t>: </a:t>
            </a:r>
            <a:r>
              <a:rPr lang="en-US" sz="1600" b="0" i="0" dirty="0">
                <a:solidFill>
                  <a:srgbClr val="1F2328"/>
                </a:solidFill>
                <a:effectLst/>
                <a:latin typeface="-apple-system"/>
              </a:rPr>
              <a:t>Generates </a:t>
            </a:r>
            <a:r>
              <a:rPr lang="en-US" sz="1600" dirty="0">
                <a:solidFill>
                  <a:srgbClr val="1F2328"/>
                </a:solidFill>
                <a:latin typeface="-apple-system"/>
              </a:rPr>
              <a:t>point</a:t>
            </a:r>
            <a:r>
              <a:rPr lang="en-US" sz="1600" b="0" i="0" dirty="0">
                <a:solidFill>
                  <a:srgbClr val="1F2328"/>
                </a:solidFill>
                <a:effectLst/>
                <a:latin typeface="-apple-system"/>
              </a:rPr>
              <a:t> forecasts (uses the </a:t>
            </a:r>
            <a:r>
              <a:rPr lang="en-US" sz="1600" b="0" i="0" dirty="0" err="1">
                <a:solidFill>
                  <a:srgbClr val="1F2328"/>
                </a:solidFill>
                <a:effectLst/>
                <a:latin typeface="-apple-system"/>
              </a:rPr>
              <a:t>adam_forecaster</a:t>
            </a:r>
            <a:r>
              <a:rPr lang="en-US" sz="1600" dirty="0">
                <a:solidFill>
                  <a:srgbClr val="1F2328"/>
                </a:solidFill>
                <a:latin typeface="-apple-system"/>
              </a:rPr>
              <a:t> function from C++)</a:t>
            </a:r>
            <a:endParaRPr lang="en-US" sz="1600" b="0" i="0" dirty="0">
              <a:solidFill>
                <a:srgbClr val="1F2328"/>
              </a:solidFill>
              <a:effectLst/>
              <a:latin typeface="-apple-system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1F2328"/>
                </a:solidFill>
                <a:latin typeface="-apple-system"/>
              </a:rPr>
              <a:t>get_prediction_interval</a:t>
            </a:r>
            <a:r>
              <a:rPr lang="en-US" sz="1600" b="1" dirty="0">
                <a:solidFill>
                  <a:srgbClr val="1F2328"/>
                </a:solidFill>
                <a:latin typeface="-apple-system"/>
              </a:rPr>
              <a:t>()</a:t>
            </a:r>
            <a:r>
              <a:rPr lang="en-US" sz="1600" dirty="0">
                <a:solidFill>
                  <a:srgbClr val="1F2328"/>
                </a:solidFill>
                <a:latin typeface="-apple-system"/>
              </a:rPr>
              <a:t>: Generates predictions intervals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90B493-56F0-5DD7-9515-B8A64BA5FCC4}"/>
              </a:ext>
            </a:extLst>
          </p:cNvPr>
          <p:cNvSpPr txBox="1"/>
          <p:nvPr/>
        </p:nvSpPr>
        <p:spPr>
          <a:xfrm>
            <a:off x="3630403" y="832390"/>
            <a:ext cx="1686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Core Functions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169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Our Translation Strategy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0571F0-2F17-CA4A-5908-5BA3DB396363}"/>
              </a:ext>
            </a:extLst>
          </p:cNvPr>
          <p:cNvSpPr txBox="1"/>
          <p:nvPr/>
        </p:nvSpPr>
        <p:spPr>
          <a:xfrm>
            <a:off x="0" y="1691945"/>
            <a:ext cx="4448014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 perform a 1-1 translation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Function by function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Chunk by chunk</a:t>
            </a:r>
            <a:endParaRPr lang="en-US" dirty="0">
              <a:ea typeface="Calibri"/>
              <a:cs typeface="Calibri"/>
            </a:endParaRP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Why: </a:t>
            </a:r>
            <a:endParaRPr lang="en-US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Retain functionality 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Easy addition of new features</a:t>
            </a:r>
            <a:endParaRPr lang="en-US" dirty="0">
              <a:ea typeface="Calibri"/>
              <a:cs typeface="Calibri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7BA26B-B940-3FB7-5B23-C22174AE5A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672"/>
          <a:stretch/>
        </p:blipFill>
        <p:spPr>
          <a:xfrm>
            <a:off x="3407579" y="1577858"/>
            <a:ext cx="2328842" cy="24971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74481A-5685-6320-AE8B-04F9BFD00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211" y="1832529"/>
            <a:ext cx="3329789" cy="198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874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Pythonic Refactoring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CD0AC-9F30-3A44-886C-58A20E24CCA7}"/>
              </a:ext>
            </a:extLst>
          </p:cNvPr>
          <p:cNvSpPr txBox="1"/>
          <p:nvPr/>
        </p:nvSpPr>
        <p:spPr>
          <a:xfrm>
            <a:off x="82651" y="1889158"/>
            <a:ext cx="3486187" cy="240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Pythonic </a:t>
            </a:r>
            <a:r>
              <a:rPr lang="en-US" dirty="0" err="1"/>
              <a:t>sklearn</a:t>
            </a:r>
            <a:r>
              <a:rPr lang="en-US" dirty="0"/>
              <a:t> structure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Better code organization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	(smaller utility functions)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Better error handling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Better documentation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B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256664-3A37-0BAD-26A1-AF6676EA5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6187" y="1991695"/>
            <a:ext cx="5657813" cy="23349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AFFDFB-5D99-A36B-BEA1-A1798456958F}"/>
              </a:ext>
            </a:extLst>
          </p:cNvPr>
          <p:cNvSpPr txBox="1"/>
          <p:nvPr/>
        </p:nvSpPr>
        <p:spPr>
          <a:xfrm>
            <a:off x="3299012" y="1285874"/>
            <a:ext cx="2102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Lets refactor it all!</a:t>
            </a:r>
            <a:endParaRPr lang="nl-B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AFAD7A-C3C7-3A32-922F-562C7609EA2D}"/>
              </a:ext>
            </a:extLst>
          </p:cNvPr>
          <p:cNvSpPr txBox="1"/>
          <p:nvPr/>
        </p:nvSpPr>
        <p:spPr>
          <a:xfrm>
            <a:off x="896774" y="958812"/>
            <a:ext cx="787957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Initial results were cool! But the code was ugly (sorry I mean not Pythonic at all)</a:t>
            </a:r>
          </a:p>
        </p:txBody>
      </p:sp>
    </p:spTree>
    <p:extLst>
      <p:ext uri="{BB962C8B-B14F-4D97-AF65-F5344CB8AC3E}">
        <p14:creationId xmlns:p14="http://schemas.microsoft.com/office/powerpoint/2010/main" val="1083109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5AFFDFB-5D99-A36B-BEA1-A1798456958F}"/>
              </a:ext>
            </a:extLst>
          </p:cNvPr>
          <p:cNvSpPr txBox="1"/>
          <p:nvPr/>
        </p:nvSpPr>
        <p:spPr>
          <a:xfrm>
            <a:off x="3299012" y="1285874"/>
            <a:ext cx="2102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Lets refactor it all!</a:t>
            </a:r>
            <a:endParaRPr lang="nl-B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D61A7DA-F934-B526-4C4F-1FAFA8231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233" y="1562231"/>
            <a:ext cx="353377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978F35-127F-41ED-045A-D1767F91E6E1}"/>
              </a:ext>
            </a:extLst>
          </p:cNvPr>
          <p:cNvSpPr txBox="1"/>
          <p:nvPr/>
        </p:nvSpPr>
        <p:spPr>
          <a:xfrm>
            <a:off x="1519805" y="3956181"/>
            <a:ext cx="579539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This is fast</a:t>
            </a:r>
          </a:p>
          <a:p>
            <a:pPr algn="ctr"/>
            <a:r>
              <a:rPr lang="en-US" dirty="0"/>
              <a:t>This is not 100% accurate (Bonus: you kind of lose control)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Manual interventions and supervising are necessary 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4" name="Tekstvak 6">
            <a:extLst>
              <a:ext uri="{FF2B5EF4-FFF2-40B4-BE49-F238E27FC236}">
                <a16:creationId xmlns:a16="http://schemas.microsoft.com/office/drawing/2014/main" id="{DCE97A70-BE4D-EAF0-2A70-5553DC8F1208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Pythonic Refactoring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F824D2-2F62-232A-6A3C-F9A334C9EB0E}"/>
              </a:ext>
            </a:extLst>
          </p:cNvPr>
          <p:cNvSpPr txBox="1"/>
          <p:nvPr/>
        </p:nvSpPr>
        <p:spPr>
          <a:xfrm>
            <a:off x="896774" y="958812"/>
            <a:ext cx="787957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Initial results were cool! But the code was ugly (sorry I mean not Pythonic at all)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8E9968-9EBF-338A-6521-4869D57CA173}"/>
              </a:ext>
            </a:extLst>
          </p:cNvPr>
          <p:cNvSpPr txBox="1"/>
          <p:nvPr/>
        </p:nvSpPr>
        <p:spPr>
          <a:xfrm>
            <a:off x="3323993" y="2603729"/>
            <a:ext cx="2187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For each core component</a:t>
            </a: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2001076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Current Status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7" name="Picture 6" descr="A computer screen with text&#10;&#10;AI-generated content may be incorrect.">
            <a:extLst>
              <a:ext uri="{FF2B5EF4-FFF2-40B4-BE49-F238E27FC236}">
                <a16:creationId xmlns:a16="http://schemas.microsoft.com/office/drawing/2014/main" id="{E56F2FEE-A815-FCE9-4315-8C38D959C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325" y="1844563"/>
            <a:ext cx="2600325" cy="7524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3A6A41-29E3-FA89-5380-A84653D94B48}"/>
              </a:ext>
            </a:extLst>
          </p:cNvPr>
          <p:cNvSpPr txBox="1"/>
          <p:nvPr/>
        </p:nvSpPr>
        <p:spPr>
          <a:xfrm>
            <a:off x="3670999" y="1519590"/>
            <a:ext cx="260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Sklearn</a:t>
            </a:r>
            <a:r>
              <a:rPr lang="en-US" dirty="0"/>
              <a:t> compatible API</a:t>
            </a:r>
            <a:endParaRPr lang="nl-BE" dirty="0"/>
          </a:p>
        </p:txBody>
      </p:sp>
      <p:pic>
        <p:nvPicPr>
          <p:cNvPr id="10" name="Picture 9" descr="A computer screen with white text&#10;&#10;AI-generated content may be incorrect.">
            <a:extLst>
              <a:ext uri="{FF2B5EF4-FFF2-40B4-BE49-F238E27FC236}">
                <a16:creationId xmlns:a16="http://schemas.microsoft.com/office/drawing/2014/main" id="{F801116C-452D-4643-8203-10793B0B9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325" y="3265299"/>
            <a:ext cx="5400675" cy="13716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B1C08A-FB3B-5C1C-F48F-3F2E767F119A}"/>
              </a:ext>
            </a:extLst>
          </p:cNvPr>
          <p:cNvSpPr txBox="1"/>
          <p:nvPr/>
        </p:nvSpPr>
        <p:spPr>
          <a:xfrm>
            <a:off x="3671000" y="2895967"/>
            <a:ext cx="260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R-level parameter control</a:t>
            </a:r>
            <a:endParaRPr lang="nl-B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6534BC-B777-5A60-A1FB-EA7BC140DC8C}"/>
              </a:ext>
            </a:extLst>
          </p:cNvPr>
          <p:cNvSpPr txBox="1"/>
          <p:nvPr/>
        </p:nvSpPr>
        <p:spPr>
          <a:xfrm>
            <a:off x="0" y="1461715"/>
            <a:ext cx="3889474" cy="25423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Main components are integrated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Different loss functions &amp; distributions are implemented 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ETS works fine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Relatively easy to add new components </a:t>
            </a:r>
          </a:p>
        </p:txBody>
      </p:sp>
    </p:spTree>
    <p:extLst>
      <p:ext uri="{BB962C8B-B14F-4D97-AF65-F5344CB8AC3E}">
        <p14:creationId xmlns:p14="http://schemas.microsoft.com/office/powerpoint/2010/main" val="3606753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Quick Example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78A777D2-69FA-A062-3EEE-3FB42CB2F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9975"/>
            <a:ext cx="4502001" cy="3998166"/>
          </a:xfrm>
          <a:prstGeom prst="rect">
            <a:avLst/>
          </a:prstGeom>
        </p:spPr>
      </p:pic>
      <p:pic>
        <p:nvPicPr>
          <p:cNvPr id="8" name="Picture 7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70283C96-35D0-D77C-9727-427E7172F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2001" y="929975"/>
            <a:ext cx="4572000" cy="4024416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D6C9F2-47FC-F811-B57B-0AB30869A088}"/>
              </a:ext>
            </a:extLst>
          </p:cNvPr>
          <p:cNvCxnSpPr>
            <a:cxnSpLocks/>
          </p:cNvCxnSpPr>
          <p:nvPr/>
        </p:nvCxnSpPr>
        <p:spPr>
          <a:xfrm>
            <a:off x="0" y="3374797"/>
            <a:ext cx="70701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9AA2F8-20B3-8636-FA79-C6598BFBF945}"/>
              </a:ext>
            </a:extLst>
          </p:cNvPr>
          <p:cNvCxnSpPr>
            <a:cxnSpLocks/>
          </p:cNvCxnSpPr>
          <p:nvPr/>
        </p:nvCxnSpPr>
        <p:spPr>
          <a:xfrm>
            <a:off x="0" y="4611279"/>
            <a:ext cx="707010" cy="0"/>
          </a:xfrm>
          <a:prstGeom prst="line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830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3A6975-C4BD-7109-D888-08995214C75D}"/>
              </a:ext>
            </a:extLst>
          </p:cNvPr>
          <p:cNvSpPr txBox="1"/>
          <p:nvPr/>
        </p:nvSpPr>
        <p:spPr>
          <a:xfrm>
            <a:off x="3339885" y="2279362"/>
            <a:ext cx="3006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Lessons Learnt</a:t>
            </a:r>
            <a:endParaRPr lang="nl-BE" sz="3200" dirty="0"/>
          </a:p>
        </p:txBody>
      </p:sp>
    </p:spTree>
    <p:extLst>
      <p:ext uri="{BB962C8B-B14F-4D97-AF65-F5344CB8AC3E}">
        <p14:creationId xmlns:p14="http://schemas.microsoft.com/office/powerpoint/2010/main" val="33250687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The Evolving Toolbox.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FDBFE6-B678-A054-F583-7E18D5AA23BF}"/>
              </a:ext>
            </a:extLst>
          </p:cNvPr>
          <p:cNvSpPr txBox="1"/>
          <p:nvPr/>
        </p:nvSpPr>
        <p:spPr>
          <a:xfrm>
            <a:off x="592178" y="1707854"/>
            <a:ext cx="3722184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575" indent="-2825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5 years ago: ~hour(s)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2023: ~ half an hour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Now: &lt; 5minutes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20137B-9CED-CEA2-29C5-F09E59CA97BF}"/>
              </a:ext>
            </a:extLst>
          </p:cNvPr>
          <p:cNvSpPr txBox="1"/>
          <p:nvPr/>
        </p:nvSpPr>
        <p:spPr>
          <a:xfrm>
            <a:off x="185933" y="3295173"/>
            <a:ext cx="4386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And yeah, Estimator is over 700 lines.</a:t>
            </a:r>
            <a:endParaRPr lang="nl-BE" sz="2000" dirty="0"/>
          </a:p>
        </p:txBody>
      </p:sp>
      <p:pic>
        <p:nvPicPr>
          <p:cNvPr id="6" name="Picture 5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A645BE36-2490-9D49-77D7-E16C530758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4092"/>
          <a:stretch/>
        </p:blipFill>
        <p:spPr>
          <a:xfrm>
            <a:off x="4314362" y="1631327"/>
            <a:ext cx="3683915" cy="21170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C56165-2837-93F9-CADC-15ECE56CEDCF}"/>
              </a:ext>
            </a:extLst>
          </p:cNvPr>
          <p:cNvSpPr txBox="1"/>
          <p:nvPr/>
        </p:nvSpPr>
        <p:spPr>
          <a:xfrm>
            <a:off x="320304" y="4128288"/>
            <a:ext cx="8710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Modern AI tools/LLMs provide significant productivity boost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97C8AB-7269-3B82-AD9D-0CB012EAC640}"/>
              </a:ext>
            </a:extLst>
          </p:cNvPr>
          <p:cNvSpPr txBox="1"/>
          <p:nvPr/>
        </p:nvSpPr>
        <p:spPr>
          <a:xfrm>
            <a:off x="1352380" y="995041"/>
            <a:ext cx="6645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How long does it take to translate a small/medium function?</a:t>
            </a:r>
          </a:p>
        </p:txBody>
      </p:sp>
    </p:spTree>
    <p:extLst>
      <p:ext uri="{BB962C8B-B14F-4D97-AF65-F5344CB8AC3E}">
        <p14:creationId xmlns:p14="http://schemas.microsoft.com/office/powerpoint/2010/main" val="13897949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6">
            <a:extLst>
              <a:ext uri="{FF2B5EF4-FFF2-40B4-BE49-F238E27FC236}">
                <a16:creationId xmlns:a16="http://schemas.microsoft.com/office/drawing/2014/main" id="{60C7CDA6-96E8-F99C-943D-F5739F9F2B97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The Importance of Testing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098" name="Picture 2" descr="Εικόνα">
            <a:extLst>
              <a:ext uri="{FF2B5EF4-FFF2-40B4-BE49-F238E27FC236}">
                <a16:creationId xmlns:a16="http://schemas.microsoft.com/office/drawing/2014/main" id="{6CA58C41-009C-BA23-8AB1-1BED7C497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60" y="1327155"/>
            <a:ext cx="3202943" cy="330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F33A8F-5CD4-1E70-CFC7-7E3004A63865}"/>
              </a:ext>
            </a:extLst>
          </p:cNvPr>
          <p:cNvSpPr txBox="1"/>
          <p:nvPr/>
        </p:nvSpPr>
        <p:spPr>
          <a:xfrm>
            <a:off x="5222905" y="4601702"/>
            <a:ext cx="2752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P</a:t>
            </a:r>
            <a:r>
              <a:rPr lang="nl-BE" sz="1600" err="1"/>
              <a:t>ypi</a:t>
            </a:r>
            <a:endParaRPr lang="nl-BE" sz="16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3819865-841D-D187-1525-5D278492242C}"/>
              </a:ext>
            </a:extLst>
          </p:cNvPr>
          <p:cNvSpPr/>
          <p:nvPr/>
        </p:nvSpPr>
        <p:spPr>
          <a:xfrm>
            <a:off x="7037301" y="2691036"/>
            <a:ext cx="1486376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Write Subclass 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87D6B6F-E7B0-3A42-7779-77F0D45186AE}"/>
              </a:ext>
            </a:extLst>
          </p:cNvPr>
          <p:cNvSpPr/>
          <p:nvPr/>
        </p:nvSpPr>
        <p:spPr>
          <a:xfrm>
            <a:off x="5662177" y="1612081"/>
            <a:ext cx="1873623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Build Class Structure</a:t>
            </a:r>
          </a:p>
          <a:p>
            <a:pPr algn="ctr"/>
            <a:r>
              <a:rPr lang="en-US" sz="1400">
                <a:solidFill>
                  <a:schemeClr val="tx1"/>
                </a:solidFill>
              </a:rPr>
              <a:t>Write Superclass</a:t>
            </a:r>
            <a:endParaRPr lang="nl-BE" sz="140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BA5C92-E87C-5A60-DED0-D77988D8E5F5}"/>
              </a:ext>
            </a:extLst>
          </p:cNvPr>
          <p:cNvSpPr txBox="1"/>
          <p:nvPr/>
        </p:nvSpPr>
        <p:spPr>
          <a:xfrm>
            <a:off x="5222912" y="935077"/>
            <a:ext cx="2752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Python –m </a:t>
            </a:r>
            <a:r>
              <a:rPr lang="en-US" sz="1600" err="1"/>
              <a:t>venv</a:t>
            </a:r>
            <a:r>
              <a:rPr lang="en-US" sz="1600"/>
              <a:t> .</a:t>
            </a:r>
            <a:r>
              <a:rPr lang="en-US" sz="1600" err="1"/>
              <a:t>venv</a:t>
            </a:r>
            <a:endParaRPr lang="nl-BE" sz="16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6B67785-D055-F9E5-9A8A-0165AC91EE7D}"/>
              </a:ext>
            </a:extLst>
          </p:cNvPr>
          <p:cNvSpPr/>
          <p:nvPr/>
        </p:nvSpPr>
        <p:spPr>
          <a:xfrm>
            <a:off x="4787161" y="2665411"/>
            <a:ext cx="1486376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Write Subclass X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B807938-978C-BBF1-4386-629FCC079ADF}"/>
              </a:ext>
            </a:extLst>
          </p:cNvPr>
          <p:cNvSpPr/>
          <p:nvPr/>
        </p:nvSpPr>
        <p:spPr>
          <a:xfrm>
            <a:off x="4787161" y="3649788"/>
            <a:ext cx="1486376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Methods &amp; Functions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D2A8050-E3CF-3E8D-E3C0-55530E8819AB}"/>
              </a:ext>
            </a:extLst>
          </p:cNvPr>
          <p:cNvSpPr/>
          <p:nvPr/>
        </p:nvSpPr>
        <p:spPr>
          <a:xfrm>
            <a:off x="7037301" y="3653485"/>
            <a:ext cx="1486376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</a:rPr>
              <a:t>Methods &amp; Functions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FB986D5-CAC7-62FF-A131-0F13712965B6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 flipH="1">
            <a:off x="5530349" y="2302363"/>
            <a:ext cx="1068640" cy="3630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A0C7E35-02BB-1B9B-4F48-A342C27C498D}"/>
              </a:ext>
            </a:extLst>
          </p:cNvPr>
          <p:cNvCxnSpPr>
            <a:cxnSpLocks/>
            <a:stCxn id="7" idx="2"/>
            <a:endCxn id="4" idx="0"/>
          </p:cNvCxnSpPr>
          <p:nvPr/>
        </p:nvCxnSpPr>
        <p:spPr>
          <a:xfrm>
            <a:off x="6598989" y="2302363"/>
            <a:ext cx="1181500" cy="3886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1F1E976-7224-D142-676F-0E617CE09A81}"/>
              </a:ext>
            </a:extLst>
          </p:cNvPr>
          <p:cNvSpPr txBox="1"/>
          <p:nvPr/>
        </p:nvSpPr>
        <p:spPr>
          <a:xfrm>
            <a:off x="5222912" y="2868988"/>
            <a:ext cx="2752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…</a:t>
            </a:r>
            <a:endParaRPr lang="nl-BE" sz="160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95E8F34-D60A-1089-471D-C1A89615BDCD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>
            <a:off x="5530349" y="3355693"/>
            <a:ext cx="0" cy="2940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40A55AA-76D6-4ABA-06FC-9FB70ABF83DD}"/>
              </a:ext>
            </a:extLst>
          </p:cNvPr>
          <p:cNvCxnSpPr>
            <a:cxnSpLocks/>
            <a:stCxn id="4" idx="2"/>
            <a:endCxn id="12" idx="0"/>
          </p:cNvCxnSpPr>
          <p:nvPr/>
        </p:nvCxnSpPr>
        <p:spPr>
          <a:xfrm>
            <a:off x="7780489" y="3381318"/>
            <a:ext cx="0" cy="2721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0280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6">
            <a:extLst>
              <a:ext uri="{FF2B5EF4-FFF2-40B4-BE49-F238E27FC236}">
                <a16:creationId xmlns:a16="http://schemas.microsoft.com/office/drawing/2014/main" id="{60C7CDA6-96E8-F99C-943D-F5739F9F2B97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The Importance of Testing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CA4F71F-BE2C-E685-F862-CFB20CD55842}"/>
              </a:ext>
            </a:extLst>
          </p:cNvPr>
          <p:cNvSpPr/>
          <p:nvPr/>
        </p:nvSpPr>
        <p:spPr>
          <a:xfrm>
            <a:off x="4887188" y="1379036"/>
            <a:ext cx="1873623" cy="69028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Build Class Structure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Write Superclass</a:t>
            </a:r>
            <a:endParaRPr lang="nl-BE" sz="1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B09EA9-22CA-707B-6E0B-CCCC2E093CEE}"/>
              </a:ext>
            </a:extLst>
          </p:cNvPr>
          <p:cNvSpPr txBox="1"/>
          <p:nvPr/>
        </p:nvSpPr>
        <p:spPr>
          <a:xfrm>
            <a:off x="4447918" y="934874"/>
            <a:ext cx="2752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Python –m </a:t>
            </a:r>
            <a:r>
              <a:rPr lang="en-US" sz="1600" err="1"/>
              <a:t>venv</a:t>
            </a:r>
            <a:r>
              <a:rPr lang="en-US" sz="1600"/>
              <a:t> .</a:t>
            </a:r>
            <a:r>
              <a:rPr lang="en-US" sz="1600" err="1"/>
              <a:t>venv</a:t>
            </a:r>
            <a:endParaRPr lang="nl-BE" sz="16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67F4E9E-5BCD-503A-0ABA-BAEA0A78FD5F}"/>
              </a:ext>
            </a:extLst>
          </p:cNvPr>
          <p:cNvSpPr/>
          <p:nvPr/>
        </p:nvSpPr>
        <p:spPr>
          <a:xfrm>
            <a:off x="4971517" y="2257551"/>
            <a:ext cx="1704959" cy="46589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Translate function A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7DD17D1-66B3-95BA-C64D-2039A2701426}"/>
              </a:ext>
            </a:extLst>
          </p:cNvPr>
          <p:cNvSpPr/>
          <p:nvPr/>
        </p:nvSpPr>
        <p:spPr>
          <a:xfrm>
            <a:off x="5516153" y="2931543"/>
            <a:ext cx="615690" cy="26227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Test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1725D6D-0037-533D-D52B-BC8268A2BB90}"/>
              </a:ext>
            </a:extLst>
          </p:cNvPr>
          <p:cNvCxnSpPr>
            <a:cxnSpLocks/>
            <a:stCxn id="5" idx="2"/>
            <a:endCxn id="9" idx="0"/>
          </p:cNvCxnSpPr>
          <p:nvPr/>
        </p:nvCxnSpPr>
        <p:spPr>
          <a:xfrm flipH="1">
            <a:off x="5823997" y="2069318"/>
            <a:ext cx="3" cy="1882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8150161-DAB1-D742-4228-5D13B697C77E}"/>
              </a:ext>
            </a:extLst>
          </p:cNvPr>
          <p:cNvCxnSpPr>
            <a:cxnSpLocks/>
            <a:stCxn id="9" idx="2"/>
            <a:endCxn id="15" idx="0"/>
          </p:cNvCxnSpPr>
          <p:nvPr/>
        </p:nvCxnSpPr>
        <p:spPr>
          <a:xfrm>
            <a:off x="5823997" y="2723441"/>
            <a:ext cx="1" cy="2081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6CB38F59-0646-D8C7-718C-A0B6BD74BBAF}"/>
              </a:ext>
            </a:extLst>
          </p:cNvPr>
          <p:cNvSpPr/>
          <p:nvPr/>
        </p:nvSpPr>
        <p:spPr>
          <a:xfrm>
            <a:off x="5126579" y="4324541"/>
            <a:ext cx="1506841" cy="58638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Add to class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9D6D642-263A-6686-D1EA-0FED8B1FCE2F}"/>
              </a:ext>
            </a:extLst>
          </p:cNvPr>
          <p:cNvCxnSpPr>
            <a:cxnSpLocks/>
          </p:cNvCxnSpPr>
          <p:nvPr/>
        </p:nvCxnSpPr>
        <p:spPr>
          <a:xfrm flipH="1">
            <a:off x="5823998" y="4109414"/>
            <a:ext cx="1" cy="2151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E04D71D-AED7-7458-610E-24201059C1B5}"/>
              </a:ext>
            </a:extLst>
          </p:cNvPr>
          <p:cNvCxnSpPr>
            <a:cxnSpLocks/>
            <a:stCxn id="15" idx="2"/>
            <a:endCxn id="49" idx="0"/>
          </p:cNvCxnSpPr>
          <p:nvPr/>
        </p:nvCxnSpPr>
        <p:spPr>
          <a:xfrm flipH="1">
            <a:off x="5823996" y="3193815"/>
            <a:ext cx="2" cy="1947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50D91FFE-C857-467D-B5AF-1C812213F6CE}"/>
              </a:ext>
            </a:extLst>
          </p:cNvPr>
          <p:cNvSpPr txBox="1"/>
          <p:nvPr/>
        </p:nvSpPr>
        <p:spPr>
          <a:xfrm>
            <a:off x="5634779" y="3764360"/>
            <a:ext cx="49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  <a:endParaRPr lang="nl-BE" dirty="0"/>
          </a:p>
        </p:txBody>
      </p:sp>
      <p:pic>
        <p:nvPicPr>
          <p:cNvPr id="4098" name="Picture 2" descr="Εικόνα">
            <a:extLst>
              <a:ext uri="{FF2B5EF4-FFF2-40B4-BE49-F238E27FC236}">
                <a16:creationId xmlns:a16="http://schemas.microsoft.com/office/drawing/2014/main" id="{6CA58C41-009C-BA23-8AB1-1BED7C497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60" y="1327155"/>
            <a:ext cx="3202943" cy="330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228E5FDC-6FD0-0BC0-705D-7E153B0F1B40}"/>
              </a:ext>
            </a:extLst>
          </p:cNvPr>
          <p:cNvSpPr/>
          <p:nvPr/>
        </p:nvSpPr>
        <p:spPr>
          <a:xfrm>
            <a:off x="5071134" y="3388554"/>
            <a:ext cx="1505723" cy="26227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Git commit –m 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259B93E-65A6-8157-F094-5806DD629362}"/>
              </a:ext>
            </a:extLst>
          </p:cNvPr>
          <p:cNvCxnSpPr>
            <a:cxnSpLocks/>
          </p:cNvCxnSpPr>
          <p:nvPr/>
        </p:nvCxnSpPr>
        <p:spPr>
          <a:xfrm flipH="1">
            <a:off x="5827318" y="3656796"/>
            <a:ext cx="1" cy="2151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EC815ECE-A7CC-24AE-B385-2F8975E3E3F0}"/>
              </a:ext>
            </a:extLst>
          </p:cNvPr>
          <p:cNvSpPr/>
          <p:nvPr/>
        </p:nvSpPr>
        <p:spPr>
          <a:xfrm>
            <a:off x="7025802" y="2743033"/>
            <a:ext cx="2130075" cy="53039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169863" indent="-1698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Automated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Manual inspect output</a:t>
            </a:r>
          </a:p>
        </p:txBody>
      </p:sp>
      <p:sp>
        <p:nvSpPr>
          <p:cNvPr id="62" name="Arrow: Left 61">
            <a:extLst>
              <a:ext uri="{FF2B5EF4-FFF2-40B4-BE49-F238E27FC236}">
                <a16:creationId xmlns:a16="http://schemas.microsoft.com/office/drawing/2014/main" id="{2F0EB079-BD3A-9269-1412-0042E51B7901}"/>
              </a:ext>
            </a:extLst>
          </p:cNvPr>
          <p:cNvSpPr/>
          <p:nvPr/>
        </p:nvSpPr>
        <p:spPr>
          <a:xfrm>
            <a:off x="6595380" y="2779725"/>
            <a:ext cx="359734" cy="465890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34640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latin typeface="Poppins" pitchFamily="2" charset="77"/>
                <a:cs typeface="Poppins" pitchFamily="2" charset="77"/>
              </a:rPr>
              <a:t>Building issues</a:t>
            </a:r>
            <a:endParaRPr lang="nl-BE" sz="24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FDBFE6-B678-A054-F583-7E18D5AA23BF}"/>
              </a:ext>
            </a:extLst>
          </p:cNvPr>
          <p:cNvSpPr txBox="1"/>
          <p:nvPr/>
        </p:nvSpPr>
        <p:spPr>
          <a:xfrm>
            <a:off x="82651" y="1066800"/>
            <a:ext cx="4808813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Problem: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 and Leo know nothing about C++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Ivan knows knew nothing about Python</a:t>
            </a:r>
          </a:p>
          <a:p>
            <a:endParaRPr lang="en-US" dirty="0"/>
          </a:p>
          <a:p>
            <a:r>
              <a:rPr lang="en-US" dirty="0"/>
              <a:t>We had to figure out how to make the core functions available in Python: 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Check what the “big guys” (</a:t>
            </a:r>
            <a:r>
              <a:rPr lang="en-US" dirty="0" err="1"/>
              <a:t>lightGBM</a:t>
            </a:r>
            <a:r>
              <a:rPr lang="en-US" dirty="0"/>
              <a:t>, </a:t>
            </a:r>
            <a:r>
              <a:rPr lang="en-US" dirty="0" err="1"/>
              <a:t>PyTorch</a:t>
            </a:r>
            <a:r>
              <a:rPr lang="en-US" dirty="0"/>
              <a:t> </a:t>
            </a:r>
            <a:r>
              <a:rPr lang="en-US" dirty="0" err="1"/>
              <a:t>etc</a:t>
            </a:r>
            <a:r>
              <a:rPr lang="en-US" dirty="0"/>
              <a:t>) are doing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We went from </a:t>
            </a:r>
            <a:r>
              <a:rPr lang="en-US" dirty="0" err="1">
                <a:solidFill>
                  <a:schemeClr val="bg1"/>
                </a:solidFill>
                <a:highlight>
                  <a:srgbClr val="000000"/>
                </a:highlight>
              </a:rPr>
              <a:t>gcc</a:t>
            </a:r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- …</a:t>
            </a:r>
            <a:r>
              <a:rPr lang="en-US" dirty="0"/>
              <a:t> to </a:t>
            </a:r>
            <a:r>
              <a:rPr lang="en-US" dirty="0" err="1">
                <a:solidFill>
                  <a:schemeClr val="bg1"/>
                </a:solidFill>
                <a:highlight>
                  <a:srgbClr val="000000"/>
                </a:highlight>
              </a:rPr>
              <a:t>cmake</a:t>
            </a:r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 …</a:t>
            </a:r>
            <a:r>
              <a:rPr lang="en-US" dirty="0"/>
              <a:t> And then with scikit-build just </a:t>
            </a:r>
            <a:r>
              <a:rPr lang="en-US" dirty="0">
                <a:solidFill>
                  <a:schemeClr val="bg1"/>
                </a:solidFill>
                <a:highlight>
                  <a:srgbClr val="000000"/>
                </a:highlight>
              </a:rPr>
              <a:t>pip install –e .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D727DD6-C206-A414-DFD5-3506F9CE6F52}"/>
              </a:ext>
            </a:extLst>
          </p:cNvPr>
          <p:cNvCxnSpPr/>
          <p:nvPr/>
        </p:nvCxnSpPr>
        <p:spPr>
          <a:xfrm>
            <a:off x="867905" y="1821051"/>
            <a:ext cx="6199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FBEA197-49A1-A42E-2EF7-4702399D5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465" y="1602557"/>
            <a:ext cx="4169883" cy="23557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503942-66BB-B5F3-1CBA-FE2E04022BEF}"/>
              </a:ext>
            </a:extLst>
          </p:cNvPr>
          <p:cNvSpPr txBox="1"/>
          <p:nvPr/>
        </p:nvSpPr>
        <p:spPr>
          <a:xfrm>
            <a:off x="216817" y="4250923"/>
            <a:ext cx="8587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 yeah, we still have issues headaches with type conversions for CARMA (np.int64 </a:t>
            </a:r>
            <a:r>
              <a:rPr lang="en-US" dirty="0" err="1"/>
              <a:t>etc</a:t>
            </a:r>
            <a:r>
              <a:rPr lang="en-US" dirty="0"/>
              <a:t>) But now stuff works!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715342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A5F0F-97CE-56EB-8B9B-8B15EA535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" y="50695"/>
            <a:ext cx="7921353" cy="60220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b="1">
                <a:latin typeface="Poppins"/>
                <a:cs typeface="Poppins"/>
              </a:rPr>
              <a:t>Next steps</a:t>
            </a:r>
            <a:endParaRPr lang="nl-BE" sz="2400">
              <a:latin typeface="Poppins"/>
              <a:cs typeface="Poppin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87D7E-9760-3C71-E297-857F4B5D9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0665"/>
            <a:ext cx="8229600" cy="37670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2000" dirty="0" err="1">
                <a:ea typeface="Calibri"/>
                <a:cs typeface="Calibri"/>
              </a:rPr>
              <a:t>Things</a:t>
            </a:r>
            <a:r>
              <a:rPr lang="nl-NL" sz="2000" dirty="0">
                <a:ea typeface="Calibri"/>
                <a:cs typeface="Calibri"/>
              </a:rPr>
              <a:t> </a:t>
            </a:r>
            <a:r>
              <a:rPr lang="nl-NL" sz="2000" dirty="0" err="1">
                <a:ea typeface="Calibri"/>
                <a:cs typeface="Calibri"/>
              </a:rPr>
              <a:t>to</a:t>
            </a:r>
            <a:r>
              <a:rPr lang="nl-NL" sz="2000" dirty="0">
                <a:ea typeface="Calibri"/>
                <a:cs typeface="Calibri"/>
              </a:rPr>
              <a:t> </a:t>
            </a:r>
            <a:r>
              <a:rPr lang="nl-NL" sz="2000" dirty="0" err="1">
                <a:ea typeface="Calibri"/>
                <a:cs typeface="Calibri"/>
              </a:rPr>
              <a:t>implement</a:t>
            </a:r>
            <a:r>
              <a:rPr lang="nl-NL" sz="2000" dirty="0">
                <a:ea typeface="Calibri"/>
                <a:cs typeface="Calibri"/>
              </a:rPr>
              <a:t> </a:t>
            </a:r>
            <a:r>
              <a:rPr lang="nl-NL" sz="2000" dirty="0" err="1">
                <a:ea typeface="Calibri"/>
                <a:cs typeface="Calibri"/>
              </a:rPr>
              <a:t>and</a:t>
            </a:r>
            <a:r>
              <a:rPr lang="nl-NL" sz="2000" dirty="0">
                <a:ea typeface="Calibri"/>
                <a:cs typeface="Calibri"/>
              </a:rPr>
              <a:t>/or test in Python:</a:t>
            </a:r>
          </a:p>
          <a:p>
            <a:r>
              <a:rPr lang="nl-NL" sz="2000" dirty="0">
                <a:ea typeface="Calibri"/>
                <a:cs typeface="Calibri"/>
              </a:rPr>
              <a:t>ADAM ARIMA</a:t>
            </a:r>
            <a:endParaRPr lang="nl-NL" sz="2000" dirty="0"/>
          </a:p>
          <a:p>
            <a:r>
              <a:rPr lang="nl-NL" sz="2000" dirty="0">
                <a:ea typeface="Calibri"/>
                <a:cs typeface="Calibri"/>
              </a:rPr>
              <a:t>Simulator </a:t>
            </a:r>
            <a:r>
              <a:rPr lang="nl-NL" sz="2000" dirty="0" err="1">
                <a:ea typeface="Calibri"/>
                <a:cs typeface="Calibri"/>
              </a:rPr>
              <a:t>to</a:t>
            </a:r>
            <a:r>
              <a:rPr lang="nl-NL" sz="2000" dirty="0">
                <a:ea typeface="Calibri"/>
                <a:cs typeface="Calibri"/>
              </a:rPr>
              <a:t> </a:t>
            </a:r>
            <a:r>
              <a:rPr lang="nl-NL" sz="2000" dirty="0" err="1">
                <a:ea typeface="Calibri"/>
                <a:cs typeface="Calibri"/>
              </a:rPr>
              <a:t>generate</a:t>
            </a:r>
            <a:r>
              <a:rPr lang="nl-NL" sz="2000" dirty="0">
                <a:ea typeface="Calibri"/>
                <a:cs typeface="Calibri"/>
              </a:rPr>
              <a:t> data </a:t>
            </a:r>
            <a:r>
              <a:rPr lang="nl-NL" sz="2000" dirty="0" err="1">
                <a:ea typeface="Calibri"/>
                <a:cs typeface="Calibri"/>
              </a:rPr>
              <a:t>using</a:t>
            </a:r>
            <a:r>
              <a:rPr lang="nl-NL" sz="2000" dirty="0">
                <a:ea typeface="Calibri"/>
                <a:cs typeface="Calibri"/>
              </a:rPr>
              <a:t> ADAM</a:t>
            </a:r>
          </a:p>
          <a:p>
            <a:r>
              <a:rPr lang="nl-NL" sz="2000" dirty="0" err="1">
                <a:ea typeface="Calibri"/>
                <a:cs typeface="Calibri"/>
              </a:rPr>
              <a:t>Regression</a:t>
            </a:r>
            <a:r>
              <a:rPr lang="nl-NL" sz="2000" dirty="0">
                <a:ea typeface="Calibri"/>
                <a:cs typeface="Calibri"/>
              </a:rPr>
              <a:t> ADAM </a:t>
            </a:r>
            <a:r>
              <a:rPr lang="nl-NL" sz="2000" dirty="0" err="1">
                <a:ea typeface="Calibri"/>
                <a:cs typeface="Calibri"/>
              </a:rPr>
              <a:t>style</a:t>
            </a:r>
            <a:r>
              <a:rPr lang="nl-NL" sz="2000" dirty="0">
                <a:ea typeface="Calibri"/>
                <a:cs typeface="Calibri"/>
              </a:rPr>
              <a:t> </a:t>
            </a:r>
            <a:r>
              <a:rPr lang="nl-NL" sz="2000" dirty="0" err="1">
                <a:ea typeface="Calibri"/>
                <a:cs typeface="Calibri"/>
              </a:rPr>
              <a:t>and</a:t>
            </a:r>
            <a:r>
              <a:rPr lang="nl-NL" sz="2000" dirty="0">
                <a:ea typeface="Calibri"/>
                <a:cs typeface="Calibri"/>
              </a:rPr>
              <a:t> introduce ETSX/ARIMAX</a:t>
            </a:r>
            <a:endParaRPr lang="nl-NL" sz="2000" dirty="0"/>
          </a:p>
          <a:p>
            <a:r>
              <a:rPr lang="nl-NL" sz="2000" dirty="0">
                <a:ea typeface="Calibri"/>
                <a:cs typeface="Calibri"/>
              </a:rPr>
              <a:t>Multiple </a:t>
            </a:r>
            <a:r>
              <a:rPr lang="nl-NL" sz="2000" dirty="0" err="1">
                <a:ea typeface="Calibri"/>
                <a:cs typeface="Calibri"/>
              </a:rPr>
              <a:t>frequency</a:t>
            </a:r>
            <a:r>
              <a:rPr lang="nl-NL" sz="2000" dirty="0">
                <a:ea typeface="Calibri"/>
                <a:cs typeface="Calibri"/>
              </a:rPr>
              <a:t> </a:t>
            </a:r>
            <a:r>
              <a:rPr lang="nl-NL" sz="2000" dirty="0" err="1">
                <a:ea typeface="Calibri"/>
                <a:cs typeface="Calibri"/>
              </a:rPr>
              <a:t>models</a:t>
            </a:r>
            <a:endParaRPr lang="nl-NL" sz="2000" dirty="0">
              <a:ea typeface="Calibri"/>
              <a:cs typeface="Calibri"/>
            </a:endParaRPr>
          </a:p>
          <a:p>
            <a:r>
              <a:rPr lang="nl-NL" sz="2000" dirty="0" err="1">
                <a:ea typeface="Calibri"/>
                <a:cs typeface="Calibri"/>
              </a:rPr>
              <a:t>Occurrence</a:t>
            </a:r>
            <a:r>
              <a:rPr lang="nl-NL" sz="2000" dirty="0">
                <a:ea typeface="Calibri"/>
                <a:cs typeface="Calibri"/>
              </a:rPr>
              <a:t> model </a:t>
            </a:r>
            <a:r>
              <a:rPr lang="nl-NL" sz="2000" dirty="0" err="1">
                <a:ea typeface="Calibri"/>
                <a:cs typeface="Calibri"/>
              </a:rPr>
              <a:t>and</a:t>
            </a:r>
            <a:r>
              <a:rPr lang="nl-NL" sz="2000" dirty="0">
                <a:ea typeface="Calibri"/>
                <a:cs typeface="Calibri"/>
              </a:rPr>
              <a:t> </a:t>
            </a:r>
            <a:r>
              <a:rPr lang="nl-NL" sz="2000" dirty="0" err="1">
                <a:ea typeface="Calibri"/>
                <a:cs typeface="Calibri"/>
              </a:rPr>
              <a:t>intermittent</a:t>
            </a:r>
            <a:r>
              <a:rPr lang="nl-NL" sz="2000" dirty="0">
                <a:ea typeface="Calibri"/>
                <a:cs typeface="Calibri"/>
              </a:rPr>
              <a:t> </a:t>
            </a:r>
            <a:r>
              <a:rPr lang="nl-NL" sz="2000" dirty="0" err="1">
                <a:ea typeface="Calibri"/>
                <a:cs typeface="Calibri"/>
              </a:rPr>
              <a:t>demand</a:t>
            </a:r>
            <a:endParaRPr lang="nl-NL" sz="2000" dirty="0">
              <a:ea typeface="Calibri"/>
              <a:cs typeface="Calibri"/>
            </a:endParaRPr>
          </a:p>
          <a:p>
            <a:r>
              <a:rPr lang="nl-NL" sz="2000" dirty="0">
                <a:ea typeface="Calibri"/>
                <a:cs typeface="Calibri"/>
              </a:rPr>
              <a:t>es(), </a:t>
            </a:r>
            <a:r>
              <a:rPr lang="nl-NL" sz="2000" dirty="0" err="1">
                <a:ea typeface="Calibri"/>
                <a:cs typeface="Calibri"/>
              </a:rPr>
              <a:t>msarima</a:t>
            </a:r>
            <a:r>
              <a:rPr lang="nl-NL" sz="2000" dirty="0">
                <a:ea typeface="Calibri"/>
                <a:cs typeface="Calibri"/>
              </a:rPr>
              <a:t>(), </a:t>
            </a:r>
            <a:r>
              <a:rPr lang="nl-NL" sz="2000" dirty="0" err="1">
                <a:ea typeface="Calibri"/>
                <a:cs typeface="Calibri"/>
              </a:rPr>
              <a:t>ssarima</a:t>
            </a:r>
            <a:r>
              <a:rPr lang="nl-NL" sz="2000" dirty="0">
                <a:ea typeface="Calibri"/>
                <a:cs typeface="Calibri"/>
              </a:rPr>
              <a:t>(), ces(), </a:t>
            </a:r>
            <a:r>
              <a:rPr lang="nl-NL" sz="2000" dirty="0" err="1">
                <a:ea typeface="Calibri"/>
                <a:cs typeface="Calibri"/>
              </a:rPr>
              <a:t>sma</a:t>
            </a:r>
            <a:r>
              <a:rPr lang="nl-NL" sz="2000" dirty="0">
                <a:ea typeface="Calibri"/>
                <a:cs typeface="Calibri"/>
              </a:rPr>
              <a:t>()</a:t>
            </a:r>
          </a:p>
          <a:p>
            <a:r>
              <a:rPr lang="nl-NL" sz="2000" dirty="0">
                <a:ea typeface="Calibri"/>
                <a:cs typeface="Calibri"/>
              </a:rPr>
              <a:t>...</a:t>
            </a:r>
          </a:p>
          <a:p>
            <a:r>
              <a:rPr lang="nl-NL" sz="2000" dirty="0" err="1">
                <a:ea typeface="Calibri"/>
                <a:cs typeface="Calibri"/>
              </a:rPr>
              <a:t>Reconcile</a:t>
            </a:r>
            <a:r>
              <a:rPr lang="nl-NL" sz="2000" dirty="0">
                <a:ea typeface="Calibri"/>
                <a:cs typeface="Calibri"/>
              </a:rPr>
              <a:t> R </a:t>
            </a:r>
            <a:r>
              <a:rPr lang="nl-NL" sz="2000" dirty="0" err="1">
                <a:ea typeface="Calibri"/>
                <a:cs typeface="Calibri"/>
              </a:rPr>
              <a:t>and</a:t>
            </a:r>
            <a:r>
              <a:rPr lang="nl-NL" sz="2000" dirty="0">
                <a:ea typeface="Calibri"/>
                <a:cs typeface="Calibri"/>
              </a:rPr>
              <a:t> Python </a:t>
            </a:r>
            <a:r>
              <a:rPr lang="nl-NL" sz="2000" dirty="0" err="1">
                <a:ea typeface="Calibri"/>
                <a:cs typeface="Calibri"/>
              </a:rPr>
              <a:t>implementations</a:t>
            </a:r>
            <a:r>
              <a:rPr lang="nl-NL" sz="2000" dirty="0">
                <a:ea typeface="Calibri"/>
                <a:cs typeface="Calibri"/>
              </a:rPr>
              <a:t> </a:t>
            </a:r>
            <a:r>
              <a:rPr lang="nl-NL" sz="2000" dirty="0" err="1">
                <a:ea typeface="Calibri"/>
                <a:cs typeface="Calibri"/>
              </a:rPr>
              <a:t>again</a:t>
            </a:r>
            <a:r>
              <a:rPr lang="nl-NL" sz="2000" dirty="0">
                <a:ea typeface="Calibri"/>
                <a:cs typeface="Calibri"/>
              </a:rPr>
              <a:t>!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DAA77C5-6779-7DFF-7B22-6C8C86956705}"/>
              </a:ext>
            </a:extLst>
          </p:cNvPr>
          <p:cNvSpPr txBox="1"/>
          <p:nvPr/>
        </p:nvSpPr>
        <p:spPr>
          <a:xfrm>
            <a:off x="6074406" y="353427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>
                <a:solidFill>
                  <a:srgbClr val="C00000"/>
                </a:solidFill>
                <a:ea typeface="Calibri"/>
                <a:cs typeface="Calibri"/>
              </a:rPr>
              <a:t>Ivan, </a:t>
            </a:r>
            <a:r>
              <a:rPr lang="nl-NL" err="1">
                <a:solidFill>
                  <a:srgbClr val="C00000"/>
                </a:solidFill>
                <a:ea typeface="Calibri"/>
                <a:cs typeface="Calibri"/>
              </a:rPr>
              <a:t>please</a:t>
            </a:r>
            <a:r>
              <a:rPr lang="nl-NL">
                <a:solidFill>
                  <a:srgbClr val="C00000"/>
                </a:solidFill>
                <a:ea typeface="Calibri"/>
                <a:cs typeface="Calibri"/>
              </a:rPr>
              <a:t> stop </a:t>
            </a:r>
            <a:r>
              <a:rPr lang="nl-NL" err="1">
                <a:solidFill>
                  <a:srgbClr val="C00000"/>
                </a:solidFill>
                <a:ea typeface="Calibri"/>
                <a:cs typeface="Calibri"/>
              </a:rPr>
              <a:t>changing</a:t>
            </a:r>
            <a:r>
              <a:rPr lang="nl-NL">
                <a:solidFill>
                  <a:srgbClr val="C00000"/>
                </a:solidFill>
                <a:ea typeface="Calibri"/>
                <a:cs typeface="Calibri"/>
              </a:rPr>
              <a:t> R </a:t>
            </a:r>
            <a:r>
              <a:rPr lang="nl-NL" err="1">
                <a:solidFill>
                  <a:srgbClr val="C00000"/>
                </a:solidFill>
                <a:ea typeface="Calibri"/>
                <a:cs typeface="Calibri"/>
              </a:rPr>
              <a:t>functions</a:t>
            </a:r>
            <a:r>
              <a:rPr lang="nl-NL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nl-NL" err="1">
                <a:solidFill>
                  <a:srgbClr val="C00000"/>
                </a:solidFill>
                <a:ea typeface="Calibri"/>
                <a:cs typeface="Calibri"/>
              </a:rPr>
              <a:t>already</a:t>
            </a:r>
            <a:r>
              <a:rPr lang="nl-NL">
                <a:solidFill>
                  <a:srgbClr val="C00000"/>
                </a:solidFill>
                <a:ea typeface="Calibri"/>
                <a:cs typeface="Calibri"/>
              </a:rPr>
              <a:t>!</a:t>
            </a:r>
            <a:endParaRPr lang="nl-NL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21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82651" y="308426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latin typeface="Poppins" pitchFamily="2" charset="77"/>
                <a:cs typeface="Poppins" pitchFamily="2" charset="77"/>
              </a:rPr>
              <a:t>Summary</a:t>
            </a:r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0F2A82-1D6D-689D-39A3-15AD01995EF8}"/>
              </a:ext>
            </a:extLst>
          </p:cNvPr>
          <p:cNvSpPr txBox="1"/>
          <p:nvPr/>
        </p:nvSpPr>
        <p:spPr>
          <a:xfrm>
            <a:off x="82651" y="942342"/>
            <a:ext cx="9221492" cy="3892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R and Python have some important modelling differences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These difference might affect how researchers/practitioners approach open sourced projects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Smooth is a cool package with some advanced implementations of statistical models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Its core/backend is written in C++ and shared by all models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We take the R interface/frontend and translated it to Python using Pythonic APIs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Identical results are guaranteed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ETS is successfully implemented. Adding new features is straightforward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7697766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9" name="Google Shape;4829;p82"/>
          <p:cNvSpPr txBox="1">
            <a:spLocks noGrp="1"/>
          </p:cNvSpPr>
          <p:nvPr>
            <p:ph type="body" idx="1"/>
          </p:nvPr>
        </p:nvSpPr>
        <p:spPr>
          <a:xfrm>
            <a:off x="727017" y="1838403"/>
            <a:ext cx="2057699" cy="278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 u="sng">
                <a:solidFill>
                  <a:schemeClr val="hlink"/>
                </a:solidFill>
              </a:rPr>
              <a:t>f</a:t>
            </a:r>
            <a:r>
              <a:rPr lang="nl" u="sng">
                <a:solidFill>
                  <a:schemeClr val="hlink"/>
                </a:solidFill>
              </a:rPr>
              <a:t>ilotas.theodosiou@vives.be</a:t>
            </a:r>
            <a:endParaRPr/>
          </a:p>
        </p:txBody>
      </p:sp>
      <p:sp>
        <p:nvSpPr>
          <p:cNvPr id="4830" name="Google Shape;4830;p82"/>
          <p:cNvSpPr txBox="1">
            <a:spLocks noGrp="1"/>
          </p:cNvSpPr>
          <p:nvPr>
            <p:ph type="body" idx="3"/>
          </p:nvPr>
        </p:nvSpPr>
        <p:spPr>
          <a:xfrm>
            <a:off x="722275" y="2296328"/>
            <a:ext cx="2057700" cy="27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/>
              <a:t>https://github.com/FilTheo</a:t>
            </a:r>
            <a:endParaRPr/>
          </a:p>
        </p:txBody>
      </p:sp>
      <p:sp>
        <p:nvSpPr>
          <p:cNvPr id="4831" name="Google Shape;4831;p82"/>
          <p:cNvSpPr txBox="1">
            <a:spLocks noGrp="1"/>
          </p:cNvSpPr>
          <p:nvPr>
            <p:ph type="title"/>
          </p:nvPr>
        </p:nvSpPr>
        <p:spPr>
          <a:xfrm>
            <a:off x="4359130" y="2113361"/>
            <a:ext cx="4519637" cy="336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rPr lang="nl" sz="2800"/>
              <a:t>Thank you for your attention</a:t>
            </a:r>
            <a:endParaRPr sz="2800"/>
          </a:p>
        </p:txBody>
      </p:sp>
      <p:sp>
        <p:nvSpPr>
          <p:cNvPr id="4832" name="Google Shape;4832;p82"/>
          <p:cNvSpPr txBox="1">
            <a:spLocks noGrp="1"/>
          </p:cNvSpPr>
          <p:nvPr>
            <p:ph type="body" idx="4"/>
          </p:nvPr>
        </p:nvSpPr>
        <p:spPr>
          <a:xfrm>
            <a:off x="393191" y="1371031"/>
            <a:ext cx="2846700" cy="2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nl" sz="7400" dirty="0"/>
              <a:t>Questions</a:t>
            </a:r>
            <a:r>
              <a:rPr lang="nl" dirty="0"/>
              <a:t> ?</a:t>
            </a:r>
            <a:endParaRPr dirty="0"/>
          </a:p>
        </p:txBody>
      </p:sp>
      <p:sp>
        <p:nvSpPr>
          <p:cNvPr id="4833" name="Google Shape;4833;p82"/>
          <p:cNvSpPr txBox="1">
            <a:spLocks noGrp="1"/>
          </p:cNvSpPr>
          <p:nvPr>
            <p:ph type="body" idx="3"/>
          </p:nvPr>
        </p:nvSpPr>
        <p:spPr>
          <a:xfrm>
            <a:off x="685774" y="2757785"/>
            <a:ext cx="3488702" cy="278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/>
              <a:t>https://www.linkedin.com/in/filotas-theodosiou/</a:t>
            </a:r>
            <a:endParaRPr/>
          </a:p>
        </p:txBody>
      </p:sp>
      <p:sp>
        <p:nvSpPr>
          <p:cNvPr id="4834" name="Google Shape;4834;p82"/>
          <p:cNvSpPr txBox="1"/>
          <p:nvPr/>
        </p:nvSpPr>
        <p:spPr>
          <a:xfrm>
            <a:off x="8185700" y="4854675"/>
            <a:ext cx="1795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b="1">
                <a:solidFill>
                  <a:schemeClr val="lt1"/>
                </a:solidFill>
              </a:rPr>
              <a:t>©mrsiraphol</a:t>
            </a:r>
            <a:endParaRPr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9" name="Afbeelding 8" descr="Afbeelding met kat, zoogdier, silhouet&#10;&#10;Automatisch gegenereerde beschrijving">
            <a:extLst>
              <a:ext uri="{FF2B5EF4-FFF2-40B4-BE49-F238E27FC236}">
                <a16:creationId xmlns:a16="http://schemas.microsoft.com/office/drawing/2014/main" id="{843E97E1-19C2-E5AA-C6F8-79DDE2CF5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73" y="2281678"/>
            <a:ext cx="307701" cy="307701"/>
          </a:xfrm>
          <a:prstGeom prst="rect">
            <a:avLst/>
          </a:prstGeom>
        </p:spPr>
      </p:pic>
      <p:pic>
        <p:nvPicPr>
          <p:cNvPr id="11" name="Afbeelding 10" descr="Afbeelding met zwart, duisternis&#10;&#10;Automatisch gegenereerde beschrijving">
            <a:extLst>
              <a:ext uri="{FF2B5EF4-FFF2-40B4-BE49-F238E27FC236}">
                <a16:creationId xmlns:a16="http://schemas.microsoft.com/office/drawing/2014/main" id="{D03851EF-4871-E0D2-AAF3-49A7B9EC8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191" y="2718151"/>
            <a:ext cx="292583" cy="292583"/>
          </a:xfrm>
          <a:prstGeom prst="rect">
            <a:avLst/>
          </a:prstGeom>
        </p:spPr>
      </p:pic>
      <p:pic>
        <p:nvPicPr>
          <p:cNvPr id="17" name="Afbeelding 16" descr="Afbeelding met tekst, schermopname, Lettertype, Graphics&#10;&#10;Automatisch gegenereerde beschrijving">
            <a:extLst>
              <a:ext uri="{FF2B5EF4-FFF2-40B4-BE49-F238E27FC236}">
                <a16:creationId xmlns:a16="http://schemas.microsoft.com/office/drawing/2014/main" id="{CC735538-A968-FF55-7A06-6ED9F48581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576"/>
          <a:stretch/>
        </p:blipFill>
        <p:spPr>
          <a:xfrm>
            <a:off x="341572" y="1800834"/>
            <a:ext cx="380704" cy="336633"/>
          </a:xfrm>
          <a:prstGeom prst="rect">
            <a:avLst/>
          </a:prstGeom>
        </p:spPr>
      </p:pic>
      <p:pic>
        <p:nvPicPr>
          <p:cNvPr id="5" name="Picture 2" descr="Katholieke Universiteit Leuven - Wikipedia">
            <a:extLst>
              <a:ext uri="{FF2B5EF4-FFF2-40B4-BE49-F238E27FC236}">
                <a16:creationId xmlns:a16="http://schemas.microsoft.com/office/drawing/2014/main" id="{BDC7BE70-44BD-1478-4410-197638748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23" y="4497443"/>
            <a:ext cx="1179542" cy="42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50A9E01-20B0-2467-DEA8-14CF035DF3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4625" y="4127536"/>
            <a:ext cx="1165350" cy="11653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x8fk9entppgkv4ay42ds7ikfuvdpox"/>
</p:tagLst>
</file>

<file path=ppt/theme/theme1.xml><?xml version="1.0" encoding="utf-8"?>
<a:theme xmlns:a="http://schemas.openxmlformats.org/drawingml/2006/main" name="VIVES sjabloon presentatie 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1_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4.xml><?xml version="1.0" encoding="utf-8"?>
<a:theme xmlns:a="http://schemas.openxmlformats.org/drawingml/2006/main" name="1_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 template VLAIO 2022 2" id="{745A0905-DEBE-4CAE-B289-7F855379CAF0}" vid="{7E986AD6-E423-49DD-9C62-D458A5027A95}"/>
    </a:ext>
  </a:extLst>
</a:theme>
</file>

<file path=ppt/theme/theme5.xml><?xml version="1.0" encoding="utf-8"?>
<a:theme xmlns:a="http://schemas.openxmlformats.org/drawingml/2006/main" name="3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 VLAIO 2022 2" id="{745A0905-DEBE-4CAE-B289-7F855379CAF0}" vid="{321F7B12-B53C-41A2-A132-26526F53BB41}"/>
    </a:ext>
  </a:extLst>
</a:theme>
</file>

<file path=ppt/theme/theme6.xml><?xml version="1.0" encoding="utf-8"?>
<a:theme xmlns:a="http://schemas.openxmlformats.org/drawingml/2006/main" name="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ege_template_11-2022 aangepast" id="{A0F84137-41AA-46C8-A308-3B656A073931}" vid="{6396A744-F8F4-44B5-AA8D-56786C96FC42}"/>
    </a:ext>
  </a:extLst>
</a:theme>
</file>

<file path=ppt/theme/theme7.xml><?xml version="1.0" encoding="utf-8"?>
<a:theme xmlns:a="http://schemas.openxmlformats.org/drawingml/2006/main" name="02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ge_template_11-2022 aangepast" id="{A0F84137-41AA-46C8-A308-3B656A073931}" vid="{C5B9FFDC-073F-46A1-8227-5855BA666C17}"/>
    </a:ext>
  </a:extLst>
</a:theme>
</file>

<file path=ppt/theme/theme8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89E57D79AEC84FA0E613E9F6499B75" ma:contentTypeVersion="20" ma:contentTypeDescription="Een nieuw document maken." ma:contentTypeScope="" ma:versionID="bb9a9ff738e088ecd28c9ef5a1efd9e3">
  <xsd:schema xmlns:xsd="http://www.w3.org/2001/XMLSchema" xmlns:xs="http://www.w3.org/2001/XMLSchema" xmlns:p="http://schemas.microsoft.com/office/2006/metadata/properties" xmlns:ns1="25f8dab9-f4e6-4425-9920-1fcb207ef432" xmlns:ns2="25F8DAB9-F4E6-4425-9920-1FCB207EF432" xmlns:ns4="8d4feee8-4b25-40f5-9cc8-67902be7b937" xmlns:ns5="c3abcf8d-3e36-4236-9912-c246b17e2b1e" targetNamespace="http://schemas.microsoft.com/office/2006/metadata/properties" ma:root="true" ma:fieldsID="41ae1ec95cafe090b8ae1932605a511c" ns1:_="" ns2:_="" ns4:_="" ns5:_="">
    <xsd:import namespace="25f8dab9-f4e6-4425-9920-1fcb207ef432"/>
    <xsd:import namespace="25F8DAB9-F4E6-4425-9920-1FCB207EF432"/>
    <xsd:import namespace="8d4feee8-4b25-40f5-9cc8-67902be7b937"/>
    <xsd:import namespace="c3abcf8d-3e36-4236-9912-c246b17e2b1e"/>
    <xsd:element name="properties">
      <xsd:complexType>
        <xsd:sequence>
          <xsd:element name="documentManagement">
            <xsd:complexType>
              <xsd:all>
                <xsd:element ref="ns1:Thema"/>
                <xsd:element ref="ns1:Subthema"/>
                <xsd:element ref="ns1:Multidisciplines" minOccurs="0"/>
                <xsd:element ref="ns1:Titel" minOccurs="0"/>
                <xsd:element ref="ns4:TaxCatchAll" minOccurs="0"/>
                <xsd:element ref="ns2:l714581aff0444c29030775de8af9c08" minOccurs="0"/>
                <xsd:element ref="ns5:SharedWithUsers" minOccurs="0"/>
                <xsd:element ref="ns5:SharingHintHash" minOccurs="0"/>
                <xsd:element ref="ns4:SharedWithDetails" minOccurs="0"/>
                <xsd:element ref="ns2:g2e9ffb8951b4aa59932be55384f699f" minOccurs="0"/>
                <xsd:element ref="ns4:LastSharedByUser" minOccurs="0"/>
                <xsd:element ref="ns4:LastSharedByTime" minOccurs="0"/>
                <xsd:element ref="ns1:MediaServiceMetadata" minOccurs="0"/>
                <xsd:element ref="ns1:MediaServiceFastMetadata" minOccurs="0"/>
                <xsd:element ref="ns1:MediaServiceAutoKeyPoints" minOccurs="0"/>
                <xsd:element ref="ns1:MediaServiceKeyPoints" minOccurs="0"/>
                <xsd:element ref="ns1:MediaServiceAutoTags" minOccurs="0"/>
                <xsd:element ref="ns1:MediaServiceOCR" minOccurs="0"/>
                <xsd:element ref="ns1:MediaServiceGenerationTime" minOccurs="0"/>
                <xsd:element ref="ns1:MediaServiceEventHashCode" minOccurs="0"/>
                <xsd:element ref="ns1:Defiscalisatie" minOccurs="0"/>
                <xsd:element ref="ns1:MediaServiceDateTaken" minOccurs="0"/>
                <xsd:element ref="ns1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Thema" ma:index="0" ma:displayName="Thema" ma:format="Dropdown" ma:internalName="Thema">
      <xsd:simpleType>
        <xsd:restriction base="dms:Choice">
          <xsd:enumeration value="Beleid en strategie"/>
          <xsd:enumeration value="Communicatie"/>
          <xsd:enumeration value="Defiscalisatie"/>
          <xsd:enumeration value="Dienstverlening"/>
          <xsd:enumeration value="EC overschrijdend"/>
          <xsd:enumeration value="EC agro-en biotechnologie"/>
          <xsd:enumeration value="EC business management"/>
          <xsd:enumeration value="EC onderwijsinnovatie"/>
          <xsd:enumeration value="EC smart technologies"/>
          <xsd:enumeration value="EC sociale innovatie"/>
          <xsd:enumeration value="EC zorginnovatie"/>
          <xsd:enumeration value="Extern gefinancierd onderzoek"/>
          <xsd:enumeration value="INFO nieuwe onderzoeker"/>
          <xsd:enumeration value="Navorming"/>
          <xsd:enumeration value="Ondernemerschap"/>
          <xsd:enumeration value="Onderzoek"/>
          <xsd:enumeration value="Professionalisering"/>
          <xsd:enumeration value="PWO"/>
          <xsd:enumeration value="VIVES innovation centre"/>
        </xsd:restriction>
      </xsd:simpleType>
    </xsd:element>
    <xsd:element name="Subthema" ma:index="1" ma:displayName="Subthema" ma:format="Dropdown" ma:internalName="Subthema">
      <xsd:simpleType>
        <xsd:restriction base="dms:Choice">
          <xsd:enumeration value="Missie &amp; visie, beleid"/>
          <xsd:enumeration value="Reglementen"/>
          <xsd:enumeration value="Handleidingen"/>
          <xsd:enumeration value="Sjablonen"/>
          <xsd:enumeration value="Adviezen"/>
          <xsd:enumeration value="Contracten"/>
          <xsd:enumeration value="Verslaggeving"/>
          <xsd:enumeration value="Subsidiekanalen"/>
          <xsd:enumeration value="PWO"/>
          <xsd:enumeration value="Communicatie"/>
          <xsd:enumeration value="Evenementen"/>
          <xsd:enumeration value="Infosessies"/>
          <xsd:enumeration value="Resultaten"/>
          <xsd:enumeration value="Kwalitatief onderzoek"/>
          <xsd:enumeration value="Kwantitatief onderzoek"/>
          <xsd:enumeration value="Human Centered Design"/>
          <xsd:enumeration value="Valorisatie"/>
          <xsd:enumeration value="Ludo"/>
        </xsd:restriction>
      </xsd:simpleType>
    </xsd:element>
    <xsd:element name="Multidisciplines" ma:index="2" nillable="true" ma:displayName="Expertisecentra" ma:format="Dropdown" ma:internalName="Multidisciplines">
      <xsd:simpleType>
        <xsd:restriction base="dms:Choice">
          <xsd:enumeration value="algemeen"/>
          <xsd:enumeration value="agro- en biotechnologie"/>
          <xsd:enumeration value="business management"/>
          <xsd:enumeration value="onderwijsinnovatie"/>
          <xsd:enumeration value="product- en procesontwikkeling"/>
          <xsd:enumeration value="sociale innovatie"/>
          <xsd:enumeration value="zorginnovatie"/>
        </xsd:restriction>
      </xsd:simpleType>
    </xsd:element>
    <xsd:element name="Titel" ma:index="7" nillable="true" ma:displayName="Titel" ma:internalName="Titel">
      <xsd:simpleType>
        <xsd:restriction base="dms:Text">
          <xsd:maxLength value="255"/>
        </xsd:restriction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6" nillable="true" ma:displayName="Tags" ma:internalName="MediaServiceAutoTags" ma:readOnly="true">
      <xsd:simpleType>
        <xsd:restriction base="dms:Text"/>
      </xsd:simple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9" nillable="true" ma:displayName="MediaServiceEventHashCode" ma:hidden="true" ma:internalName="MediaServiceEventHashCode" ma:readOnly="true">
      <xsd:simpleType>
        <xsd:restriction base="dms:Text"/>
      </xsd:simpleType>
    </xsd:element>
    <xsd:element name="Defiscalisatie" ma:index="30" nillable="true" ma:displayName="Defiscalisatie" ma:internalName="Defiscalisatie">
      <xsd:simpleType>
        <xsd:restriction base="dms:Text">
          <xsd:maxLength value="255"/>
        </xsd:restriction>
      </xsd:simpleType>
    </xsd:element>
    <xsd:element name="MediaServiceDateTaken" ma:index="3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l714581aff0444c29030775de8af9c08" ma:index="15" nillable="true" ma:taxonomy="true" ma:internalName="l714581aff0444c29030775de8af9c08" ma:taxonomyFieldName="Academiejaar" ma:displayName="Academiejaar" ma:readOnly="false" ma:default="" ma:fieldId="{5714581a-ff04-44c2-9030-775de8af9c08}" ma:sspId="0460a840-b235-4d39-b436-fe20d012a4a5" ma:termSetId="fbfa3643-bacd-49ef-b363-e2f98cd4241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2e9ffb8951b4aa59932be55384f699f" ma:index="19" nillable="true" ma:taxonomy="true" ma:internalName="g2e9ffb8951b4aa59932be55384f699f" ma:taxonomyFieldName="Referentiekader" ma:displayName="Referentiekader" ma:default="" ma:fieldId="{02e9ffb8-951b-4aa5-9932-be55384f699f}" ma:sspId="0460a840-b235-4d39-b436-fe20d012a4a5" ma:termSetId="69189020-efe1-4bf2-bb8f-d36cb79d013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4feee8-4b25-40f5-9cc8-67902be7b93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1d42441-87d6-49b5-987b-019a3e32091d}" ma:internalName="TaxCatchAll" ma:showField="CatchAllData" ma:web="8d4feee8-4b25-40f5-9cc8-67902be7b9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18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20" nillable="true" ma:displayName="Laatst gedeeld, per gebruik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21" nillable="true" ma:displayName="Laatst gedeeld, per tijdstip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bcf8d-3e36-4236-9912-c246b17e2b1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7" nillable="true" ma:displayName="Hint-hash delen" ma:description="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Inhoudstype"/>
        <xsd:element ref="dc:title" minOccurs="0" maxOccurs="1" ma:index="5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3abcf8d-3e36-4236-9912-c246b17e2b1e">
      <UserInfo>
        <DisplayName>Ann Vuylsteke</DisplayName>
        <AccountId>858</AccountId>
        <AccountType/>
      </UserInfo>
      <UserInfo>
        <DisplayName>Isabel Vanslembrouck</DisplayName>
        <AccountId>78</AccountId>
        <AccountType/>
      </UserInfo>
      <UserInfo>
        <DisplayName>Stijn Bijttebier</DisplayName>
        <AccountId>15261</AccountId>
        <AccountType/>
      </UserInfo>
      <UserInfo>
        <DisplayName>Elke Denys</DisplayName>
        <AccountId>775</AccountId>
        <AccountType/>
      </UserInfo>
      <UserInfo>
        <DisplayName>Evy Declercq</DisplayName>
        <AccountId>22268</AccountId>
        <AccountType/>
      </UserInfo>
      <UserInfo>
        <DisplayName>Freja Gheysen</DisplayName>
        <AccountId>15955</AccountId>
        <AccountType/>
      </UserInfo>
      <UserInfo>
        <DisplayName>Sharon Schillewaert</DisplayName>
        <AccountId>2769</AccountId>
        <AccountType/>
      </UserInfo>
      <UserInfo>
        <DisplayName>Lien Perdu</DisplayName>
        <AccountId>468</AccountId>
        <AccountType/>
      </UserInfo>
      <UserInfo>
        <DisplayName>Bieke Seurinck</DisplayName>
        <AccountId>2483</AccountId>
        <AccountType/>
      </UserInfo>
      <UserInfo>
        <DisplayName>Martine Bourguignon d'Herbigny</DisplayName>
        <AccountId>1220</AccountId>
        <AccountType/>
      </UserInfo>
      <UserInfo>
        <DisplayName>Ingeborg Simpelaere</DisplayName>
        <AccountId>1640</AccountId>
        <AccountType/>
      </UserInfo>
      <UserInfo>
        <DisplayName>Nele Cox</DisplayName>
        <AccountId>1510</AccountId>
        <AccountType/>
      </UserInfo>
      <UserInfo>
        <DisplayName>Sofie Verhaeghe</DisplayName>
        <AccountId>1705</AccountId>
        <AccountType/>
      </UserInfo>
    </SharedWithUsers>
    <TaxCatchAll xmlns="8d4feee8-4b25-40f5-9cc8-67902be7b937">
      <Value>686</Value>
    </TaxCatchAll>
    <l714581aff0444c29030775de8af9c08 xmlns="25F8DAB9-F4E6-4425-9920-1FCB207EF432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2020-21</TermName>
          <TermId xmlns="http://schemas.microsoft.com/office/infopath/2007/PartnerControls">538bef41-db67-4439-9c4a-ec20d156adbf</TermId>
        </TermInfo>
      </Terms>
    </l714581aff0444c29030775de8af9c08>
    <Titel xmlns="25f8dab9-f4e6-4425-9920-1fcb207ef432" xsi:nil="true"/>
    <g2e9ffb8951b4aa59932be55384f699f xmlns="25F8DAB9-F4E6-4425-9920-1FCB207EF432">
      <Terms xmlns="http://schemas.microsoft.com/office/infopath/2007/PartnerControls"/>
    </g2e9ffb8951b4aa59932be55384f699f>
    <Subthema xmlns="25f8dab9-f4e6-4425-9920-1fcb207ef432">Sjablonen</Subthema>
    <Multidisciplines xmlns="25f8dab9-f4e6-4425-9920-1fcb207ef432">algemeen</Multidisciplines>
    <Thema xmlns="25f8dab9-f4e6-4425-9920-1fcb207ef432">Communicatie</Thema>
    <Defiscalisatie xmlns="25f8dab9-f4e6-4425-9920-1fcb207ef432" xsi:nil="true"/>
  </documentManagement>
</p:properties>
</file>

<file path=customXml/itemProps1.xml><?xml version="1.0" encoding="utf-8"?>
<ds:datastoreItem xmlns:ds="http://schemas.openxmlformats.org/officeDocument/2006/customXml" ds:itemID="{034A8C19-7D4D-4412-9B9A-0ECF7EA9BB67}">
  <ds:schemaRefs>
    <ds:schemaRef ds:uri="25F8DAB9-F4E6-4425-9920-1FCB207EF432"/>
    <ds:schemaRef ds:uri="25f8dab9-f4e6-4425-9920-1fcb207ef432"/>
    <ds:schemaRef ds:uri="8d4feee8-4b25-40f5-9cc8-67902be7b937"/>
    <ds:schemaRef ds:uri="c3abcf8d-3e36-4236-9912-c246b17e2b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71B2FEA-35BE-4F83-A2B8-6BEF233E31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42DE75-9EEF-4701-BE8A-0331C6F08ABE}">
  <ds:schemaRefs>
    <ds:schemaRef ds:uri="http://purl.org/dc/dcmitype/"/>
    <ds:schemaRef ds:uri="http://www.w3.org/XML/1998/namespace"/>
    <ds:schemaRef ds:uri="http://schemas.microsoft.com/office/infopath/2007/PartnerControls"/>
    <ds:schemaRef ds:uri="25f8dab9-f4e6-4425-9920-1fcb207ef432"/>
    <ds:schemaRef ds:uri="http://schemas.openxmlformats.org/package/2006/metadata/core-properties"/>
    <ds:schemaRef ds:uri="8d4feee8-4b25-40f5-9cc8-67902be7b937"/>
    <ds:schemaRef ds:uri="http://purl.org/dc/elements/1.1/"/>
    <ds:schemaRef ds:uri="c3abcf8d-3e36-4236-9912-c246b17e2b1e"/>
    <ds:schemaRef ds:uri="http://schemas.microsoft.com/office/2006/documentManagement/types"/>
    <ds:schemaRef ds:uri="25F8DAB9-F4E6-4425-9920-1FCB207EF432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ADAM - Workshop</Template>
  <TotalTime>0</TotalTime>
  <Words>2936</Words>
  <Application>Microsoft Office PowerPoint</Application>
  <PresentationFormat>On-screen Show (16:9)</PresentationFormat>
  <Paragraphs>439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37</vt:i4>
      </vt:variant>
    </vt:vector>
  </HeadingPairs>
  <TitlesOfParts>
    <vt:vector size="55" baseType="lpstr">
      <vt:lpstr>-apple-system</vt:lpstr>
      <vt:lpstr>Arial</vt:lpstr>
      <vt:lpstr>Calibri</vt:lpstr>
      <vt:lpstr>Flanders Art Sans Pro</vt:lpstr>
      <vt:lpstr>Flanders Art Sans Pro Light</vt:lpstr>
      <vt:lpstr>Flanders Art Serif Pro Light</vt:lpstr>
      <vt:lpstr>Flanders Art Serif Pro Medium</vt:lpstr>
      <vt:lpstr>Lucida Grande</vt:lpstr>
      <vt:lpstr>Poppins</vt:lpstr>
      <vt:lpstr>Quattrocento Sans</vt:lpstr>
      <vt:lpstr>Times New Roman</vt:lpstr>
      <vt:lpstr>VIVES sjabloon presentatie 2013</vt:lpstr>
      <vt:lpstr>KU Leuven Sedes</vt:lpstr>
      <vt:lpstr>1_KU Leuven Sedes</vt:lpstr>
      <vt:lpstr>1_Vlaio-Nieuw</vt:lpstr>
      <vt:lpstr>3_TEKSTSLIDES_BASIS</vt:lpstr>
      <vt:lpstr>Vlaio-Nieuw</vt:lpstr>
      <vt:lpstr>02_TEKSTSLIDES_BASIS</vt:lpstr>
      <vt:lpstr>Integrating Smooth Capabilities into Python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Next steps</vt:lpstr>
      <vt:lpstr>PowerPoint Presentation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Filotas Theodosiou</dc:creator>
  <cp:lastModifiedBy>Filotas Theodosiou</cp:lastModifiedBy>
  <cp:revision>1</cp:revision>
  <cp:lastPrinted>2019-11-18T13:26:21Z</cp:lastPrinted>
  <dcterms:created xsi:type="dcterms:W3CDTF">2025-07-08T10:19:43Z</dcterms:created>
  <dcterms:modified xsi:type="dcterms:W3CDTF">2025-07-08T10:21:38Z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0x010100C989E57D79AEC84FA0E613E9F6499B75</vt:lpwstr>
  </property>
  <property fmtid="{D5CDD505-2E9C-101B-9397-08002B2CF9AE}" pid="3" name="URL">
    <vt:lpwstr/>
  </property>
  <property fmtid="{D5CDD505-2E9C-101B-9397-08002B2CF9AE}" pid="4" name="Trefwoord">
    <vt:lpwstr/>
  </property>
  <property fmtid="{D5CDD505-2E9C-101B-9397-08002B2CF9AE}" pid="5" name="Departement">
    <vt:lpwstr/>
  </property>
  <property fmtid="{D5CDD505-2E9C-101B-9397-08002B2CF9AE}" pid="6" name="Studiegebied">
    <vt:lpwstr>171;#ALD|25ad5fdb-4330-4286-8c71-4eb0fce613f1</vt:lpwstr>
  </property>
  <property fmtid="{D5CDD505-2E9C-101B-9397-08002B2CF9AE}" pid="7" name="Academiejaar">
    <vt:lpwstr>686;#2020-21|538bef41-db67-4439-9c4a-ec20d156adbf</vt:lpwstr>
  </property>
  <property fmtid="{D5CDD505-2E9C-101B-9397-08002B2CF9AE}" pid="8" name="Campus">
    <vt:lpwstr>36;#Kortrijk|106e7c59-dba4-40a7-b3ae-a8889e009f56</vt:lpwstr>
  </property>
  <property fmtid="{D5CDD505-2E9C-101B-9397-08002B2CF9AE}" pid="9" name="Referentiekader">
    <vt:lpwstr/>
  </property>
  <property fmtid="{D5CDD505-2E9C-101B-9397-08002B2CF9AE}" pid="10" name="type vergaderdocument">
    <vt:lpwstr>6;#Informatief|f07fb657-f237-4f7f-bb3a-8cbe8b1c96af</vt:lpwstr>
  </property>
</Properties>
</file>